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25" r:id="rId5"/>
    <p:sldId id="327" r:id="rId6"/>
    <p:sldId id="328" r:id="rId7"/>
    <p:sldId id="340" r:id="rId8"/>
    <p:sldId id="341" r:id="rId9"/>
    <p:sldId id="342" r:id="rId10"/>
    <p:sldId id="355" r:id="rId11"/>
    <p:sldId id="349" r:id="rId12"/>
    <p:sldId id="345" r:id="rId13"/>
    <p:sldId id="347" r:id="rId14"/>
    <p:sldId id="346" r:id="rId15"/>
    <p:sldId id="356" r:id="rId16"/>
    <p:sldId id="348" r:id="rId17"/>
    <p:sldId id="352" r:id="rId18"/>
    <p:sldId id="357" r:id="rId19"/>
    <p:sldId id="350" r:id="rId20"/>
    <p:sldId id="3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694" autoAdjust="0"/>
  </p:normalViewPr>
  <p:slideViewPr>
    <p:cSldViewPr snapToGrid="0">
      <p:cViewPr varScale="1">
        <p:scale>
          <a:sx n="49" d="100"/>
          <a:sy n="49" d="100"/>
        </p:scale>
        <p:origin x="1336" y="48"/>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708"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12/27/2023</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12/27/2023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Alt + shift + f5</a:t>
            </a:r>
          </a:p>
        </p:txBody>
      </p:sp>
    </p:spTree>
    <p:extLst>
      <p:ext uri="{BB962C8B-B14F-4D97-AF65-F5344CB8AC3E}">
        <p14:creationId xmlns:p14="http://schemas.microsoft.com/office/powerpoint/2010/main" val="1642043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in simple language LSTM models are used to store long term memory. Like in Neural networks, one of the problems was that it used to forget things that were done long ago. Therefore they made this model to learn long term dependence which is actually very useful in solar data, as we deal with hundreds of years of data.</a:t>
            </a:r>
            <a:br>
              <a:rPr lang="en-IN" dirty="0"/>
            </a:br>
            <a:endParaRPr lang="en-IN" dirty="0"/>
          </a:p>
        </p:txBody>
      </p:sp>
    </p:spTree>
    <p:extLst>
      <p:ext uri="{BB962C8B-B14F-4D97-AF65-F5344CB8AC3E}">
        <p14:creationId xmlns:p14="http://schemas.microsoft.com/office/powerpoint/2010/main" val="2538146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a:t>
            </a:r>
            <a:r>
              <a:rPr lang="en-US" b="0" i="0" dirty="0">
                <a:solidFill>
                  <a:srgbClr val="333333"/>
                </a:solidFill>
                <a:effectLst/>
                <a:latin typeface="-apple-system"/>
              </a:rPr>
              <a:t> </a:t>
            </a:r>
            <a:r>
              <a:rPr lang="en-US" b="0" i="1" dirty="0">
                <a:solidFill>
                  <a:srgbClr val="333333"/>
                </a:solidFill>
                <a:effectLst/>
                <a:latin typeface="-apple-system"/>
              </a:rPr>
              <a:t>p</a:t>
            </a:r>
            <a:r>
              <a:rPr lang="en-US" b="0" i="1" baseline="-25000" dirty="0">
                <a:solidFill>
                  <a:srgbClr val="333333"/>
                </a:solidFill>
                <a:effectLst/>
                <a:latin typeface="inherit"/>
              </a:rPr>
              <a:t>i</a:t>
            </a:r>
            <a:r>
              <a:rPr lang="en-US" b="0" i="0" baseline="-25000" dirty="0">
                <a:solidFill>
                  <a:srgbClr val="333333"/>
                </a:solidFill>
                <a:effectLst/>
                <a:latin typeface="-apple-system"/>
              </a:rPr>
              <a:t> </a:t>
            </a:r>
            <a:r>
              <a:rPr lang="en-US" b="0" i="0" dirty="0">
                <a:solidFill>
                  <a:srgbClr val="333333"/>
                </a:solidFill>
                <a:effectLst/>
                <a:latin typeface="-apple-system"/>
              </a:rPr>
              <a:t>and </a:t>
            </a:r>
            <a:r>
              <a:rPr lang="en-US" b="0" i="1" dirty="0">
                <a:solidFill>
                  <a:srgbClr val="333333"/>
                </a:solidFill>
                <a:effectLst/>
                <a:latin typeface="-apple-system"/>
              </a:rPr>
              <a:t>q</a:t>
            </a:r>
            <a:r>
              <a:rPr lang="en-US" b="0" i="1" baseline="-25000" dirty="0">
                <a:solidFill>
                  <a:srgbClr val="333333"/>
                </a:solidFill>
                <a:effectLst/>
                <a:latin typeface="inherit"/>
              </a:rPr>
              <a:t>i</a:t>
            </a:r>
            <a:r>
              <a:rPr lang="en-US" b="0" i="0" baseline="-25000" dirty="0">
                <a:solidFill>
                  <a:srgbClr val="333333"/>
                </a:solidFill>
                <a:effectLst/>
                <a:latin typeface="-apple-system"/>
              </a:rPr>
              <a:t> </a:t>
            </a:r>
            <a:r>
              <a:rPr lang="en-US" b="0" i="0" dirty="0">
                <a:solidFill>
                  <a:srgbClr val="333333"/>
                </a:solidFill>
                <a:effectLst/>
                <a:latin typeface="-apple-system"/>
              </a:rPr>
              <a:t>are the predicted probability by LSTM and CNN, respectively, and </a:t>
            </a:r>
            <a:r>
              <a:rPr lang="en-US" b="0" i="1" dirty="0">
                <a:solidFill>
                  <a:srgbClr val="333333"/>
                </a:solidFill>
                <a:effectLst/>
                <a:latin typeface="-apple-system"/>
              </a:rPr>
              <a:t>α</a:t>
            </a:r>
            <a:r>
              <a:rPr lang="en-US" b="0" i="0" dirty="0">
                <a:solidFill>
                  <a:srgbClr val="333333"/>
                </a:solidFill>
                <a:effectLst/>
                <a:latin typeface="-apple-system"/>
              </a:rPr>
              <a:t> is the meta-learner parameter. The meta-learning of the stacking ensemble essentially means finding the optimal combination weight </a:t>
            </a:r>
            <a:r>
              <a:rPr lang="en-US" b="0" i="1" dirty="0">
                <a:solidFill>
                  <a:srgbClr val="333333"/>
                </a:solidFill>
                <a:effectLst/>
                <a:latin typeface="-apple-system"/>
              </a:rPr>
              <a:t>α</a:t>
            </a:r>
            <a:r>
              <a:rPr lang="en-US" b="0" i="0" dirty="0">
                <a:solidFill>
                  <a:srgbClr val="333333"/>
                </a:solidFill>
                <a:effectLst/>
                <a:latin typeface="-apple-system"/>
              </a:rPr>
              <a:t>. To that end, we minimize a loss function that penalizes the difference between the prediction </a:t>
            </a:r>
            <a:r>
              <a:rPr lang="en-US" b="0" i="1" dirty="0" err="1">
                <a:solidFill>
                  <a:srgbClr val="333333"/>
                </a:solidFill>
                <a:effectLst/>
                <a:latin typeface="-apple-system"/>
              </a:rPr>
              <a:t>r</a:t>
            </a:r>
            <a:r>
              <a:rPr lang="en-US" b="0" i="1" baseline="-25000" dirty="0" err="1">
                <a:solidFill>
                  <a:srgbClr val="333333"/>
                </a:solidFill>
                <a:effectLst/>
                <a:latin typeface="inherit"/>
              </a:rPr>
              <a:t>i</a:t>
            </a:r>
            <a:r>
              <a:rPr lang="en-US" b="0" i="0" baseline="-25000" dirty="0">
                <a:solidFill>
                  <a:srgbClr val="333333"/>
                </a:solidFill>
                <a:effectLst/>
                <a:latin typeface="-apple-system"/>
              </a:rPr>
              <a:t> </a:t>
            </a:r>
            <a:r>
              <a:rPr lang="en-US" b="0" i="0" dirty="0">
                <a:solidFill>
                  <a:srgbClr val="333333"/>
                </a:solidFill>
                <a:effectLst/>
                <a:latin typeface="-apple-system"/>
              </a:rPr>
              <a:t>and the binary label </a:t>
            </a:r>
            <a:r>
              <a:rPr lang="en-US" b="0" i="1" dirty="0" err="1">
                <a:solidFill>
                  <a:srgbClr val="333333"/>
                </a:solidFill>
                <a:effectLst/>
                <a:latin typeface="-apple-system"/>
              </a:rPr>
              <a:t>y</a:t>
            </a:r>
            <a:r>
              <a:rPr lang="en-US" b="0" i="1" baseline="-25000" dirty="0" err="1">
                <a:solidFill>
                  <a:srgbClr val="333333"/>
                </a:solidFill>
                <a:effectLst/>
                <a:latin typeface="inherit"/>
              </a:rPr>
              <a:t>i</a:t>
            </a:r>
            <a:r>
              <a:rPr lang="en-US" b="0" i="0" baseline="-25000" dirty="0">
                <a:solidFill>
                  <a:srgbClr val="333333"/>
                </a:solidFill>
                <a:effectLst/>
                <a:latin typeface="-apple-system"/>
              </a:rPr>
              <a:t> </a:t>
            </a:r>
            <a:r>
              <a:rPr lang="en-US" b="0" i="0" dirty="0">
                <a:solidFill>
                  <a:srgbClr val="333333"/>
                </a:solidFill>
                <a:effectLst/>
                <a:latin typeface="-apple-system"/>
              </a:rPr>
              <a:t>∈ {0, 1} for samples in the validation set.</a:t>
            </a:r>
            <a:endParaRPr lang="en-IN" dirty="0"/>
          </a:p>
        </p:txBody>
      </p:sp>
    </p:spTree>
    <p:extLst>
      <p:ext uri="{BB962C8B-B14F-4D97-AF65-F5344CB8AC3E}">
        <p14:creationId xmlns:p14="http://schemas.microsoft.com/office/powerpoint/2010/main" val="3373505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this is the model architecture that I am trying to reproduce. </a:t>
            </a:r>
            <a:endParaRPr lang="en-IN" dirty="0"/>
          </a:p>
        </p:txBody>
      </p:sp>
    </p:spTree>
    <p:extLst>
      <p:ext uri="{BB962C8B-B14F-4D97-AF65-F5344CB8AC3E}">
        <p14:creationId xmlns:p14="http://schemas.microsoft.com/office/powerpoint/2010/main" val="1960356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76113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22128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2508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to give an example of how disruptive solar flares can be, the Carrington Event of 1859, which produced auroras visible as far south as the Caribbean and disrupted telegraph networks across Europe and North America. In 1989, a solar storm caused a nine-hour blackout in Quebec, Canada, affecting six million people. In 2003, a solar flare disrupted communication systems and caused the shutdown of a nuclear power plant in Sweden.</a:t>
            </a:r>
            <a:endParaRPr lang="en-IN" dirty="0"/>
          </a:p>
        </p:txBody>
      </p:sp>
    </p:spTree>
    <p:extLst>
      <p:ext uri="{BB962C8B-B14F-4D97-AF65-F5344CB8AC3E}">
        <p14:creationId xmlns:p14="http://schemas.microsoft.com/office/powerpoint/2010/main" val="533048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these charged particles move (mainly electrons and protons), they generate magnetic fields, which can become twisted and tangled due to the rotation of the Sun. When the magnetic fields become twisted enough, they can suddenly snap and release their stored energy in the form of a solar flare. The energy released by a solar flare is in the form of high-energy particles, radiation, and electromagnetic waves, which can travel through space and affect the Earth and other planets. Solar flares are most common during the active phase of the Sun's 11-year solar cycle, which is characterized by increased magnetic activity and the appearance of sunspots on the Sun's surface. </a:t>
            </a:r>
            <a:endParaRPr lang="en-IN" dirty="0"/>
          </a:p>
        </p:txBody>
      </p:sp>
    </p:spTree>
    <p:extLst>
      <p:ext uri="{BB962C8B-B14F-4D97-AF65-F5344CB8AC3E}">
        <p14:creationId xmlns:p14="http://schemas.microsoft.com/office/powerpoint/2010/main" val="996017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So in this ug project, we hope to classify whether the flares will happen or not in the next 24 </a:t>
            </a:r>
            <a:r>
              <a:rPr lang="en-US" b="0" i="0" dirty="0" err="1">
                <a:solidFill>
                  <a:srgbClr val="D1D5DB"/>
                </a:solidFill>
                <a:effectLst/>
                <a:latin typeface="Söhne"/>
              </a:rPr>
              <a:t>hr</a:t>
            </a:r>
            <a:r>
              <a:rPr lang="en-US" b="0" i="0" dirty="0">
                <a:solidFill>
                  <a:srgbClr val="D1D5DB"/>
                </a:solidFill>
                <a:effectLst/>
                <a:latin typeface="Söhne"/>
              </a:rPr>
              <a:t> seeing the sunspot images and some data points. The number of sunspots on the Sun varies over an 11-year cycle, with periods of high activity (called the solar maximum) and low activity (the solar minimum). During the solar maximum, the number of sunspots increases, and the Sun's magnetic field becomes more complex and active. This is because the magnetic field lines are highly twisted and tangled, making it easier for them to snap and release energy. During the solar minimum, sunspots become less frequent, and the Sun's magnetic field becomes less active and simpler. This is because the magnetic field lines are more stretched out and less likely to snap and release energy.</a:t>
            </a:r>
          </a:p>
          <a:p>
            <a:pPr algn="l"/>
            <a:endParaRPr lang="en-IN" dirty="0"/>
          </a:p>
        </p:txBody>
      </p:sp>
    </p:spTree>
    <p:extLst>
      <p:ext uri="{BB962C8B-B14F-4D97-AF65-F5344CB8AC3E}">
        <p14:creationId xmlns:p14="http://schemas.microsoft.com/office/powerpoint/2010/main" val="4041712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Classifying solar flares provides valuable information for predicting space weather events. Solar flares are classified based on the intensity of their X-ray emissions. The classification system used to categorize solar flares is known as the "GOES" (Geostationary Operational Environmental Satellite) classification system. The GOES system uses a letter to indicate the X-ray intensity of the flare, followed by a number that indicates its relative strength within that category.</a:t>
            </a:r>
          </a:p>
          <a:p>
            <a:pPr algn="l"/>
            <a:r>
              <a:rPr lang="en-US" b="0" i="0" dirty="0">
                <a:solidFill>
                  <a:srgbClr val="D1D5DB"/>
                </a:solidFill>
                <a:effectLst/>
                <a:latin typeface="Söhne"/>
              </a:rPr>
              <a:t>Each category is ten times more powerful than the previous one. For example, an M-class flare is ten times more powerful than a C-class flare, while an X-class flare is ten times more powerful than an M-class flare. </a:t>
            </a:r>
            <a:endParaRPr lang="en-IN" dirty="0"/>
          </a:p>
        </p:txBody>
      </p:sp>
    </p:spTree>
    <p:extLst>
      <p:ext uri="{BB962C8B-B14F-4D97-AF65-F5344CB8AC3E}">
        <p14:creationId xmlns:p14="http://schemas.microsoft.com/office/powerpoint/2010/main" val="2528068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US" b="0" i="0" dirty="0">
                <a:solidFill>
                  <a:srgbClr val="D1D5DB"/>
                </a:solidFill>
                <a:effectLst/>
                <a:latin typeface="Söhne"/>
              </a:rPr>
              <a:t>Total line of sight unsigned flux refers to the total amount of magnetic flux passing through a given area, without regard to the direction of the magnetic field. The mean gradient of line of sight flux is a measure of how the total magnetic flux passing through a given area changes as a function of position along the line of sight. It represents the spatial variation of the magnetic field strength in the direction of observation. </a:t>
            </a:r>
            <a:r>
              <a:rPr lang="en-US" b="0" i="0" u="sng" dirty="0">
                <a:solidFill>
                  <a:srgbClr val="111111"/>
                </a:solidFill>
                <a:effectLst/>
                <a:latin typeface="-apple-system"/>
              </a:rPr>
              <a:t>Polarity inversion lines (PILs) are imaginary lines that separate regions of opposite magnetic polarity on the surface of the Sun.</a:t>
            </a:r>
            <a:endParaRPr lang="en-IN" dirty="0"/>
          </a:p>
        </p:txBody>
      </p:sp>
    </p:spTree>
    <p:extLst>
      <p:ext uri="{BB962C8B-B14F-4D97-AF65-F5344CB8AC3E}">
        <p14:creationId xmlns:p14="http://schemas.microsoft.com/office/powerpoint/2010/main" val="1500492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 uses filters to basically capture the image. As you can see in the diagram, I have shown the working of one filter of CNN. So basically a filter is multiplied by a section of the image and then added up. So 3 is obtained by multiplying  0*0 + 3*1 + 1*0 and so on</a:t>
            </a:r>
          </a:p>
        </p:txBody>
      </p:sp>
    </p:spTree>
    <p:extLst>
      <p:ext uri="{BB962C8B-B14F-4D97-AF65-F5344CB8AC3E}">
        <p14:creationId xmlns:p14="http://schemas.microsoft.com/office/powerpoint/2010/main" val="3823408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in previous slide, I showed the working of one convolution filter. But generally these filters are stacked, like shown in the image. So this is how a neural network “sees” the image which is very useful to us as we use image data from </a:t>
            </a:r>
            <a:r>
              <a:rPr lang="en-US" b="0" i="0" dirty="0">
                <a:solidFill>
                  <a:srgbClr val="333333"/>
                </a:solidFill>
                <a:effectLst/>
                <a:latin typeface="-apple-system"/>
              </a:rPr>
              <a:t>cutouts of full-disk line-of-sight magnetograms.</a:t>
            </a:r>
            <a:br>
              <a:rPr lang="en-US" b="0" i="0" dirty="0">
                <a:solidFill>
                  <a:srgbClr val="333333"/>
                </a:solidFill>
                <a:effectLst/>
                <a:latin typeface="-apple-system"/>
              </a:rPr>
            </a:br>
            <a:r>
              <a:rPr lang="en-US" b="0" i="0" dirty="0">
                <a:solidFill>
                  <a:srgbClr val="D1D5DB"/>
                </a:solidFill>
                <a:effectLst/>
                <a:latin typeface="Söhne"/>
              </a:rPr>
              <a:t>A line-of-sight magnetogram is a type of solar magnetogram that measures the line-of-sight component of the magnetic field on the surface of the Sun. This means that the magnetogram records the strength and orientation of the magnetic field as seen from the observer's perspective.</a:t>
            </a:r>
            <a:br>
              <a:rPr lang="en-US" b="0" i="0" dirty="0">
                <a:solidFill>
                  <a:srgbClr val="D1D5DB"/>
                </a:solidFill>
                <a:effectLst/>
                <a:latin typeface="Söhne"/>
              </a:rPr>
            </a:br>
            <a:r>
              <a:rPr lang="en-US" b="0" i="0" dirty="0">
                <a:solidFill>
                  <a:srgbClr val="D1D5DB"/>
                </a:solidFill>
                <a:effectLst/>
                <a:latin typeface="Söhne"/>
              </a:rPr>
              <a:t>There are some other types of </a:t>
            </a:r>
            <a:r>
              <a:rPr lang="en-US" b="0" i="0" dirty="0" err="1">
                <a:solidFill>
                  <a:srgbClr val="D1D5DB"/>
                </a:solidFill>
                <a:effectLst/>
                <a:latin typeface="Söhne"/>
              </a:rPr>
              <a:t>magetograms</a:t>
            </a:r>
            <a:r>
              <a:rPr lang="en-US" b="0" i="0" dirty="0">
                <a:solidFill>
                  <a:srgbClr val="D1D5DB"/>
                </a:solidFill>
                <a:effectLst/>
                <a:latin typeface="Söhne"/>
              </a:rPr>
              <a:t> also: like vector magnetic field (whole 3d shape) and transverse magnetic field ( perpendicular to line of sight magnetograms).</a:t>
            </a:r>
            <a:endParaRPr lang="en-IN" dirty="0"/>
          </a:p>
        </p:txBody>
      </p:sp>
    </p:spTree>
    <p:extLst>
      <p:ext uri="{BB962C8B-B14F-4D97-AF65-F5344CB8AC3E}">
        <p14:creationId xmlns:p14="http://schemas.microsoft.com/office/powerpoint/2010/main" val="426345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p:txBody>
          <a:bodyPr/>
          <a:lstStyle/>
          <a:p>
            <a:r>
              <a:rPr lang="en-US" sz="4400" dirty="0"/>
              <a:t>“Detecting bipolar magnetic region in sun using AI/</a:t>
            </a:r>
            <a:r>
              <a:rPr lang="en-US" sz="4400" dirty="0" err="1"/>
              <a:t>Ml</a:t>
            </a:r>
            <a:r>
              <a:rPr lang="en-US" sz="4400" dirty="0"/>
              <a:t>”</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320842" y="5334922"/>
            <a:ext cx="9144000" cy="906459"/>
          </a:xfrm>
        </p:spPr>
        <p:txBody>
          <a:bodyPr/>
          <a:lstStyle/>
          <a:p>
            <a:pPr algn="l"/>
            <a:r>
              <a:rPr lang="en-US" sz="1600" b="1" dirty="0">
                <a:latin typeface="Arial" panose="020B0604020202020204" pitchFamily="34" charset="0"/>
                <a:cs typeface="Arial" panose="020B0604020202020204" pitchFamily="34" charset="0"/>
              </a:rPr>
              <a:t>By:</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Mr. Yashwardhan Sable</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Under the supervision of:</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Dr. </a:t>
            </a:r>
            <a:r>
              <a:rPr lang="en-US" sz="1600" b="1" dirty="0" err="1">
                <a:latin typeface="Arial" panose="020B0604020202020204" pitchFamily="34" charset="0"/>
                <a:cs typeface="Arial" panose="020B0604020202020204" pitchFamily="34" charset="0"/>
              </a:rPr>
              <a:t>Bidya</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Binay</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karak</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Department of Physics (IIT BHU)</a:t>
            </a:r>
          </a:p>
        </p:txBody>
      </p:sp>
      <p:pic>
        <p:nvPicPr>
          <p:cNvPr id="6" name="Picture 5">
            <a:extLst>
              <a:ext uri="{FF2B5EF4-FFF2-40B4-BE49-F238E27FC236}">
                <a16:creationId xmlns:a16="http://schemas.microsoft.com/office/drawing/2014/main" id="{FB54AE2B-A5C2-98A3-5632-312DAC15DD3E}"/>
              </a:ext>
            </a:extLst>
          </p:cNvPr>
          <p:cNvPicPr>
            <a:picLocks noChangeAspect="1"/>
          </p:cNvPicPr>
          <p:nvPr/>
        </p:nvPicPr>
        <p:blipFill>
          <a:blip r:embed="rId3"/>
          <a:stretch>
            <a:fillRect/>
          </a:stretch>
        </p:blipFill>
        <p:spPr>
          <a:xfrm>
            <a:off x="9753600" y="594438"/>
            <a:ext cx="1396414" cy="1396414"/>
          </a:xfrm>
          <a:prstGeom prst="rect">
            <a:avLst/>
          </a:prstGeom>
        </p:spPr>
      </p:pic>
      <p:pic>
        <p:nvPicPr>
          <p:cNvPr id="8" name="Picture 7">
            <a:extLst>
              <a:ext uri="{FF2B5EF4-FFF2-40B4-BE49-F238E27FC236}">
                <a16:creationId xmlns:a16="http://schemas.microsoft.com/office/drawing/2014/main" id="{D0DF6322-9FC9-5A6C-CE13-7B8CAF168ED8}"/>
              </a:ext>
            </a:extLst>
          </p:cNvPr>
          <p:cNvPicPr>
            <a:picLocks noChangeAspect="1"/>
          </p:cNvPicPr>
          <p:nvPr/>
        </p:nvPicPr>
        <p:blipFill>
          <a:blip r:embed="rId4"/>
          <a:stretch>
            <a:fillRect/>
          </a:stretch>
        </p:blipFill>
        <p:spPr>
          <a:xfrm>
            <a:off x="1092200" y="594438"/>
            <a:ext cx="1562100" cy="1580370"/>
          </a:xfrm>
          <a:prstGeom prst="rect">
            <a:avLst/>
          </a:prstGeom>
        </p:spPr>
      </p:pic>
    </p:spTree>
    <p:extLst>
      <p:ext uri="{BB962C8B-B14F-4D97-AF65-F5344CB8AC3E}">
        <p14:creationId xmlns:p14="http://schemas.microsoft.com/office/powerpoint/2010/main" val="855215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409700" y="1485900"/>
            <a:ext cx="9144000" cy="388620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633221" y="717804"/>
            <a:ext cx="8110728" cy="457200"/>
          </a:xfrm>
        </p:spPr>
        <p:txBody>
          <a:bodyPr/>
          <a:lstStyle/>
          <a:p>
            <a:r>
              <a:rPr lang="en-US" sz="4000" dirty="0"/>
              <a:t>Convolutional neural networks (</a:t>
            </a:r>
            <a:r>
              <a:rPr lang="en-US" sz="4000" dirty="0" err="1"/>
              <a:t>Cnn</a:t>
            </a:r>
            <a:r>
              <a:rPr lang="en-US" sz="4000" dirty="0"/>
              <a:t>)</a:t>
            </a:r>
          </a:p>
        </p:txBody>
      </p:sp>
      <p:pic>
        <p:nvPicPr>
          <p:cNvPr id="2" name="Picture 1">
            <a:extLst>
              <a:ext uri="{FF2B5EF4-FFF2-40B4-BE49-F238E27FC236}">
                <a16:creationId xmlns:a16="http://schemas.microsoft.com/office/drawing/2014/main" id="{6E567B2A-94CB-F7C5-AB9A-F3083FE0FA3D}"/>
              </a:ext>
            </a:extLst>
          </p:cNvPr>
          <p:cNvPicPr>
            <a:picLocks noChangeAspect="1"/>
          </p:cNvPicPr>
          <p:nvPr/>
        </p:nvPicPr>
        <p:blipFill>
          <a:blip r:embed="rId4"/>
          <a:stretch>
            <a:fillRect/>
          </a:stretch>
        </p:blipFill>
        <p:spPr>
          <a:xfrm>
            <a:off x="1523603" y="1912288"/>
            <a:ext cx="9030097" cy="2582608"/>
          </a:xfrm>
          <a:prstGeom prst="rect">
            <a:avLst/>
          </a:prstGeom>
        </p:spPr>
      </p:pic>
    </p:spTree>
    <p:extLst>
      <p:ext uri="{BB962C8B-B14F-4D97-AF65-F5344CB8AC3E}">
        <p14:creationId xmlns:p14="http://schemas.microsoft.com/office/powerpoint/2010/main" val="1996036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524000" y="1485900"/>
            <a:ext cx="9144000" cy="388620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633221" y="717804"/>
            <a:ext cx="8110728" cy="457200"/>
          </a:xfrm>
        </p:spPr>
        <p:txBody>
          <a:bodyPr/>
          <a:lstStyle/>
          <a:p>
            <a:r>
              <a:rPr lang="en-US" sz="4000" dirty="0"/>
              <a:t>U networks</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type="body" idx="1"/>
          </p:nvPr>
        </p:nvSpPr>
        <p:spPr>
          <a:xfrm>
            <a:off x="2112144" y="2025396"/>
            <a:ext cx="7967711" cy="2807208"/>
          </a:xfrm>
        </p:spPr>
        <p:txBody>
          <a:bodyPr/>
          <a:lstStyle/>
          <a:p>
            <a:pPr>
              <a:lnSpc>
                <a:spcPct val="150000"/>
              </a:lnSpc>
            </a:pPr>
            <a:r>
              <a:rPr lang="en-US" sz="1200" dirty="0">
                <a:latin typeface="Arial" panose="020B0604020202020204" pitchFamily="34" charset="0"/>
                <a:cs typeface="Arial" panose="020B0604020202020204" pitchFamily="34" charset="0"/>
              </a:rPr>
              <a:t>U-Networks, commonly referred to as U-Net, are a type of convolutional neural network designed specifically for image segmentation tasks.</a:t>
            </a:r>
          </a:p>
          <a:p>
            <a:pPr>
              <a:lnSpc>
                <a:spcPct val="150000"/>
              </a:lnSpc>
            </a:pPr>
            <a:r>
              <a:rPr lang="en-US" sz="1200" dirty="0">
                <a:latin typeface="Arial" panose="020B0604020202020204" pitchFamily="34" charset="0"/>
                <a:cs typeface="Arial" panose="020B0604020202020204" pitchFamily="34" charset="0"/>
              </a:rPr>
              <a:t>U-Networks architecture, resembling the letter 'U', efficiently enables precise localization and contextual information capture by combining low-resolution, semantically rich layers with high-resolution layers. This structure makes U-Net highly effective in astronomical object segmentation, as well as in other fields requiring detailed and accurate image segmentation.</a:t>
            </a:r>
          </a:p>
        </p:txBody>
      </p:sp>
    </p:spTree>
    <p:extLst>
      <p:ext uri="{BB962C8B-B14F-4D97-AF65-F5344CB8AC3E}">
        <p14:creationId xmlns:p14="http://schemas.microsoft.com/office/powerpoint/2010/main" val="4079989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0BD56-9347-C016-0E48-84D8701DB4F8}"/>
              </a:ext>
            </a:extLst>
          </p:cNvPr>
          <p:cNvSpPr>
            <a:spLocks noGrp="1"/>
          </p:cNvSpPr>
          <p:nvPr>
            <p:ph type="title"/>
          </p:nvPr>
        </p:nvSpPr>
        <p:spPr/>
        <p:txBody>
          <a:bodyPr/>
          <a:lstStyle/>
          <a:p>
            <a:pPr algn="ctr"/>
            <a:r>
              <a:rPr lang="en-IN" dirty="0"/>
              <a:t>U-networks</a:t>
            </a:r>
          </a:p>
        </p:txBody>
      </p:sp>
      <p:sp>
        <p:nvSpPr>
          <p:cNvPr id="3" name="Slide Number Placeholder 2">
            <a:extLst>
              <a:ext uri="{FF2B5EF4-FFF2-40B4-BE49-F238E27FC236}">
                <a16:creationId xmlns:a16="http://schemas.microsoft.com/office/drawing/2014/main" id="{772C503D-800D-CC08-9075-8802CDEEBE48}"/>
              </a:ext>
            </a:extLst>
          </p:cNvPr>
          <p:cNvSpPr>
            <a:spLocks noGrp="1"/>
          </p:cNvSpPr>
          <p:nvPr>
            <p:ph type="sldNum" sz="quarter" idx="11"/>
          </p:nvPr>
        </p:nvSpPr>
        <p:spPr/>
        <p:txBody>
          <a:bodyPr/>
          <a:lstStyle/>
          <a:p>
            <a:fld id="{75DF2D63-3FF5-D547-96B9-BE9CCD1ABA58}" type="slidenum">
              <a:rPr lang="en-US" smtClean="0"/>
              <a:t>12</a:t>
            </a:fld>
            <a:endParaRPr lang="en-US" dirty="0"/>
          </a:p>
        </p:txBody>
      </p:sp>
      <p:sp>
        <p:nvSpPr>
          <p:cNvPr id="4" name="Footer Placeholder 3">
            <a:extLst>
              <a:ext uri="{FF2B5EF4-FFF2-40B4-BE49-F238E27FC236}">
                <a16:creationId xmlns:a16="http://schemas.microsoft.com/office/drawing/2014/main" id="{A9A260EC-B0EB-DD73-21CE-27D005F68089}"/>
              </a:ext>
            </a:extLst>
          </p:cNvPr>
          <p:cNvSpPr>
            <a:spLocks noGrp="1"/>
          </p:cNvSpPr>
          <p:nvPr>
            <p:ph type="ftr" sz="quarter" idx="12"/>
          </p:nvPr>
        </p:nvSpPr>
        <p:spPr/>
        <p:txBody>
          <a:bodyPr/>
          <a:lstStyle/>
          <a:p>
            <a:r>
              <a:rPr lang="en-US"/>
              <a:t>presentation title</a:t>
            </a:r>
            <a:endParaRPr lang="en-US" dirty="0"/>
          </a:p>
        </p:txBody>
      </p:sp>
      <p:pic>
        <p:nvPicPr>
          <p:cNvPr id="6" name="Picture 5">
            <a:extLst>
              <a:ext uri="{FF2B5EF4-FFF2-40B4-BE49-F238E27FC236}">
                <a16:creationId xmlns:a16="http://schemas.microsoft.com/office/drawing/2014/main" id="{313BF7A6-6271-C812-4263-A8D14DEAF1B5}"/>
              </a:ext>
            </a:extLst>
          </p:cNvPr>
          <p:cNvPicPr>
            <a:picLocks noChangeAspect="1"/>
          </p:cNvPicPr>
          <p:nvPr/>
        </p:nvPicPr>
        <p:blipFill>
          <a:blip r:embed="rId2"/>
          <a:stretch>
            <a:fillRect/>
          </a:stretch>
        </p:blipFill>
        <p:spPr>
          <a:xfrm>
            <a:off x="2813062" y="1546224"/>
            <a:ext cx="6786629" cy="3717984"/>
          </a:xfrm>
          <a:prstGeom prst="rect">
            <a:avLst/>
          </a:prstGeom>
        </p:spPr>
      </p:pic>
      <p:sp>
        <p:nvSpPr>
          <p:cNvPr id="7" name="TextBox 6">
            <a:extLst>
              <a:ext uri="{FF2B5EF4-FFF2-40B4-BE49-F238E27FC236}">
                <a16:creationId xmlns:a16="http://schemas.microsoft.com/office/drawing/2014/main" id="{3BFD90F0-4C5A-8989-26DF-8CC8A01F33E2}"/>
              </a:ext>
            </a:extLst>
          </p:cNvPr>
          <p:cNvSpPr txBox="1"/>
          <p:nvPr/>
        </p:nvSpPr>
        <p:spPr>
          <a:xfrm>
            <a:off x="4868091" y="5742544"/>
            <a:ext cx="2455817" cy="369332"/>
          </a:xfrm>
          <a:prstGeom prst="rect">
            <a:avLst/>
          </a:prstGeom>
          <a:noFill/>
        </p:spPr>
        <p:txBody>
          <a:bodyPr wrap="square" rtlCol="0">
            <a:spAutoFit/>
          </a:bodyPr>
          <a:lstStyle/>
          <a:p>
            <a:r>
              <a:rPr lang="en-IN" dirty="0"/>
              <a:t>Fig – U-Net Architecture</a:t>
            </a:r>
          </a:p>
        </p:txBody>
      </p:sp>
    </p:spTree>
    <p:extLst>
      <p:ext uri="{BB962C8B-B14F-4D97-AF65-F5344CB8AC3E}">
        <p14:creationId xmlns:p14="http://schemas.microsoft.com/office/powerpoint/2010/main" val="3047328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524000" y="1485900"/>
            <a:ext cx="9144000" cy="388620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633221" y="717804"/>
            <a:ext cx="8110728" cy="457200"/>
          </a:xfrm>
        </p:spPr>
        <p:txBody>
          <a:bodyPr/>
          <a:lstStyle/>
          <a:p>
            <a:r>
              <a:rPr lang="en-US" sz="4000" dirty="0"/>
              <a:t>Our model</a:t>
            </a:r>
          </a:p>
        </p:txBody>
      </p:sp>
      <p:sp>
        <p:nvSpPr>
          <p:cNvPr id="7" name="TextBox 6">
            <a:extLst>
              <a:ext uri="{FF2B5EF4-FFF2-40B4-BE49-F238E27FC236}">
                <a16:creationId xmlns:a16="http://schemas.microsoft.com/office/drawing/2014/main" id="{0DE5C959-0617-2ABF-A498-41D34913F74D}"/>
              </a:ext>
            </a:extLst>
          </p:cNvPr>
          <p:cNvSpPr txBox="1"/>
          <p:nvPr/>
        </p:nvSpPr>
        <p:spPr>
          <a:xfrm>
            <a:off x="2336800" y="1955800"/>
            <a:ext cx="7407149" cy="1754326"/>
          </a:xfrm>
          <a:prstGeom prst="rect">
            <a:avLst/>
          </a:prstGeom>
          <a:noFill/>
        </p:spPr>
        <p:txBody>
          <a:bodyPr wrap="square" rtlCol="0">
            <a:spAutoFit/>
          </a:bodyPr>
          <a:lstStyle/>
          <a:p>
            <a:r>
              <a:rPr lang="en-IN" dirty="0"/>
              <a:t>Our model leverages transfer learning techniques and uses </a:t>
            </a:r>
            <a:r>
              <a:rPr lang="en-IN" dirty="0" err="1"/>
              <a:t>MobileNet</a:t>
            </a:r>
            <a:r>
              <a:rPr lang="en-IN" dirty="0"/>
              <a:t> V2 network as a base model.</a:t>
            </a:r>
          </a:p>
          <a:p>
            <a:r>
              <a:rPr lang="en-IN" dirty="0"/>
              <a:t>We then train our model upon the base model using U-Net architecture, for image segmentation to produce a 1024X1024 Mask.</a:t>
            </a:r>
          </a:p>
          <a:p>
            <a:r>
              <a:rPr lang="en-IN" dirty="0"/>
              <a:t>Then the mask is compared with the true mask that we have obtained analytically and the error signal is propagated backwards. </a:t>
            </a:r>
          </a:p>
        </p:txBody>
      </p:sp>
      <p:pic>
        <p:nvPicPr>
          <p:cNvPr id="4" name="Picture 3">
            <a:extLst>
              <a:ext uri="{FF2B5EF4-FFF2-40B4-BE49-F238E27FC236}">
                <a16:creationId xmlns:a16="http://schemas.microsoft.com/office/drawing/2014/main" id="{B9136C78-36C5-CEAD-EDD6-FE7C72F783A3}"/>
              </a:ext>
            </a:extLst>
          </p:cNvPr>
          <p:cNvPicPr>
            <a:picLocks noChangeAspect="1"/>
          </p:cNvPicPr>
          <p:nvPr/>
        </p:nvPicPr>
        <p:blipFill>
          <a:blip r:embed="rId4"/>
          <a:stretch>
            <a:fillRect/>
          </a:stretch>
        </p:blipFill>
        <p:spPr>
          <a:xfrm>
            <a:off x="4143654" y="4090495"/>
            <a:ext cx="3904692" cy="884748"/>
          </a:xfrm>
          <a:prstGeom prst="rect">
            <a:avLst/>
          </a:prstGeom>
        </p:spPr>
      </p:pic>
    </p:spTree>
    <p:extLst>
      <p:ext uri="{BB962C8B-B14F-4D97-AF65-F5344CB8AC3E}">
        <p14:creationId xmlns:p14="http://schemas.microsoft.com/office/powerpoint/2010/main" val="28126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524000" y="1530122"/>
            <a:ext cx="9144000" cy="388620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633221" y="717804"/>
            <a:ext cx="8110728" cy="457200"/>
          </a:xfrm>
        </p:spPr>
        <p:txBody>
          <a:bodyPr/>
          <a:lstStyle/>
          <a:p>
            <a:r>
              <a:rPr lang="en-US" sz="4000" dirty="0"/>
              <a:t>Architecture flow</a:t>
            </a:r>
          </a:p>
        </p:txBody>
      </p:sp>
      <p:pic>
        <p:nvPicPr>
          <p:cNvPr id="1026" name="Picture 2" descr="Arrow Images – Browse 4,329,930 Stock Photos, Vectors, and ...">
            <a:extLst>
              <a:ext uri="{FF2B5EF4-FFF2-40B4-BE49-F238E27FC236}">
                <a16:creationId xmlns:a16="http://schemas.microsoft.com/office/drawing/2014/main" id="{2C996E3D-085C-C7AB-4EB8-B2F4C88F1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771" y="2152631"/>
            <a:ext cx="529386" cy="297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11525A1-7DBC-77CB-56F3-78234A5B1819}"/>
              </a:ext>
            </a:extLst>
          </p:cNvPr>
          <p:cNvPicPr>
            <a:picLocks noChangeAspect="1"/>
          </p:cNvPicPr>
          <p:nvPr/>
        </p:nvPicPr>
        <p:blipFill>
          <a:blip r:embed="rId5"/>
          <a:stretch>
            <a:fillRect/>
          </a:stretch>
        </p:blipFill>
        <p:spPr>
          <a:xfrm>
            <a:off x="1870428" y="1259758"/>
            <a:ext cx="1823915" cy="1713289"/>
          </a:xfrm>
          <a:prstGeom prst="rect">
            <a:avLst/>
          </a:prstGeom>
        </p:spPr>
      </p:pic>
      <p:pic>
        <p:nvPicPr>
          <p:cNvPr id="7" name="Picture 6">
            <a:extLst>
              <a:ext uri="{FF2B5EF4-FFF2-40B4-BE49-F238E27FC236}">
                <a16:creationId xmlns:a16="http://schemas.microsoft.com/office/drawing/2014/main" id="{DE041D58-35A0-CD60-2316-F1B8123E9749}"/>
              </a:ext>
            </a:extLst>
          </p:cNvPr>
          <p:cNvPicPr>
            <a:picLocks noChangeAspect="1"/>
          </p:cNvPicPr>
          <p:nvPr/>
        </p:nvPicPr>
        <p:blipFill>
          <a:blip r:embed="rId6"/>
          <a:stretch>
            <a:fillRect/>
          </a:stretch>
        </p:blipFill>
        <p:spPr>
          <a:xfrm>
            <a:off x="5073711" y="1260573"/>
            <a:ext cx="2143835" cy="1529307"/>
          </a:xfrm>
          <a:prstGeom prst="rect">
            <a:avLst/>
          </a:prstGeom>
        </p:spPr>
      </p:pic>
      <p:sp>
        <p:nvSpPr>
          <p:cNvPr id="9" name="TextBox 8">
            <a:extLst>
              <a:ext uri="{FF2B5EF4-FFF2-40B4-BE49-F238E27FC236}">
                <a16:creationId xmlns:a16="http://schemas.microsoft.com/office/drawing/2014/main" id="{05F37B2F-4038-5A85-D73E-FFE34D12898A}"/>
              </a:ext>
            </a:extLst>
          </p:cNvPr>
          <p:cNvSpPr txBox="1"/>
          <p:nvPr/>
        </p:nvSpPr>
        <p:spPr>
          <a:xfrm>
            <a:off x="2338247" y="3103890"/>
            <a:ext cx="888275" cy="369332"/>
          </a:xfrm>
          <a:prstGeom prst="rect">
            <a:avLst/>
          </a:prstGeom>
          <a:noFill/>
        </p:spPr>
        <p:txBody>
          <a:bodyPr wrap="square" rtlCol="0">
            <a:spAutoFit/>
          </a:bodyPr>
          <a:lstStyle/>
          <a:p>
            <a:r>
              <a:rPr lang="en-IN" dirty="0"/>
              <a:t>Image</a:t>
            </a:r>
          </a:p>
        </p:txBody>
      </p:sp>
      <p:sp>
        <p:nvSpPr>
          <p:cNvPr id="10" name="TextBox 9">
            <a:extLst>
              <a:ext uri="{FF2B5EF4-FFF2-40B4-BE49-F238E27FC236}">
                <a16:creationId xmlns:a16="http://schemas.microsoft.com/office/drawing/2014/main" id="{ED5031B7-33D6-B903-BED0-A9CC67A47F4B}"/>
              </a:ext>
            </a:extLst>
          </p:cNvPr>
          <p:cNvSpPr txBox="1"/>
          <p:nvPr/>
        </p:nvSpPr>
        <p:spPr>
          <a:xfrm>
            <a:off x="5126832" y="3059668"/>
            <a:ext cx="1807029" cy="369332"/>
          </a:xfrm>
          <a:prstGeom prst="rect">
            <a:avLst/>
          </a:prstGeom>
          <a:noFill/>
        </p:spPr>
        <p:txBody>
          <a:bodyPr wrap="square" rtlCol="0">
            <a:spAutoFit/>
          </a:bodyPr>
          <a:lstStyle/>
          <a:p>
            <a:r>
              <a:rPr lang="en-IN" dirty="0"/>
              <a:t>Transfer Learning</a:t>
            </a:r>
          </a:p>
        </p:txBody>
      </p:sp>
      <p:pic>
        <p:nvPicPr>
          <p:cNvPr id="12" name="Picture 11">
            <a:extLst>
              <a:ext uri="{FF2B5EF4-FFF2-40B4-BE49-F238E27FC236}">
                <a16:creationId xmlns:a16="http://schemas.microsoft.com/office/drawing/2014/main" id="{1C9D7F01-0F70-079F-42D9-FC6B50BC6230}"/>
              </a:ext>
            </a:extLst>
          </p:cNvPr>
          <p:cNvPicPr>
            <a:picLocks noChangeAspect="1"/>
          </p:cNvPicPr>
          <p:nvPr/>
        </p:nvPicPr>
        <p:blipFill>
          <a:blip r:embed="rId7"/>
          <a:stretch>
            <a:fillRect/>
          </a:stretch>
        </p:blipFill>
        <p:spPr>
          <a:xfrm>
            <a:off x="7606035" y="2194690"/>
            <a:ext cx="606541" cy="255256"/>
          </a:xfrm>
          <a:prstGeom prst="rect">
            <a:avLst/>
          </a:prstGeom>
        </p:spPr>
      </p:pic>
      <p:pic>
        <p:nvPicPr>
          <p:cNvPr id="13" name="Picture 12">
            <a:extLst>
              <a:ext uri="{FF2B5EF4-FFF2-40B4-BE49-F238E27FC236}">
                <a16:creationId xmlns:a16="http://schemas.microsoft.com/office/drawing/2014/main" id="{F0B9B7DB-59FC-F457-E969-55D96CBEEF7B}"/>
              </a:ext>
            </a:extLst>
          </p:cNvPr>
          <p:cNvPicPr>
            <a:picLocks noChangeAspect="1"/>
          </p:cNvPicPr>
          <p:nvPr/>
        </p:nvPicPr>
        <p:blipFill>
          <a:blip r:embed="rId8"/>
          <a:stretch>
            <a:fillRect/>
          </a:stretch>
        </p:blipFill>
        <p:spPr>
          <a:xfrm>
            <a:off x="8346077" y="1385770"/>
            <a:ext cx="2895248" cy="1585369"/>
          </a:xfrm>
          <a:prstGeom prst="rect">
            <a:avLst/>
          </a:prstGeom>
        </p:spPr>
      </p:pic>
      <p:pic>
        <p:nvPicPr>
          <p:cNvPr id="14" name="Picture 13">
            <a:extLst>
              <a:ext uri="{FF2B5EF4-FFF2-40B4-BE49-F238E27FC236}">
                <a16:creationId xmlns:a16="http://schemas.microsoft.com/office/drawing/2014/main" id="{2E9DAD43-0158-1615-C091-F4721AFE5C35}"/>
              </a:ext>
            </a:extLst>
          </p:cNvPr>
          <p:cNvPicPr>
            <a:picLocks noChangeAspect="1"/>
          </p:cNvPicPr>
          <p:nvPr/>
        </p:nvPicPr>
        <p:blipFill>
          <a:blip r:embed="rId9"/>
          <a:stretch>
            <a:fillRect/>
          </a:stretch>
        </p:blipFill>
        <p:spPr>
          <a:xfrm rot="5400000">
            <a:off x="9363896" y="3663348"/>
            <a:ext cx="603556" cy="256054"/>
          </a:xfrm>
          <a:prstGeom prst="rect">
            <a:avLst/>
          </a:prstGeom>
        </p:spPr>
      </p:pic>
      <p:pic>
        <p:nvPicPr>
          <p:cNvPr id="16" name="Picture 15">
            <a:extLst>
              <a:ext uri="{FF2B5EF4-FFF2-40B4-BE49-F238E27FC236}">
                <a16:creationId xmlns:a16="http://schemas.microsoft.com/office/drawing/2014/main" id="{C1CE72B4-FD24-9E93-B14F-39FF8F1D3351}"/>
              </a:ext>
            </a:extLst>
          </p:cNvPr>
          <p:cNvPicPr>
            <a:picLocks noChangeAspect="1"/>
          </p:cNvPicPr>
          <p:nvPr/>
        </p:nvPicPr>
        <p:blipFill>
          <a:blip r:embed="rId10"/>
          <a:stretch>
            <a:fillRect/>
          </a:stretch>
        </p:blipFill>
        <p:spPr>
          <a:xfrm>
            <a:off x="8795582" y="4179150"/>
            <a:ext cx="1996237" cy="1961046"/>
          </a:xfrm>
          <a:prstGeom prst="rect">
            <a:avLst/>
          </a:prstGeom>
        </p:spPr>
      </p:pic>
      <p:sp>
        <p:nvSpPr>
          <p:cNvPr id="17" name="TextBox 16">
            <a:extLst>
              <a:ext uri="{FF2B5EF4-FFF2-40B4-BE49-F238E27FC236}">
                <a16:creationId xmlns:a16="http://schemas.microsoft.com/office/drawing/2014/main" id="{50B4BE75-FA2D-178F-C0DE-E3A2A2D79137}"/>
              </a:ext>
            </a:extLst>
          </p:cNvPr>
          <p:cNvSpPr txBox="1"/>
          <p:nvPr/>
        </p:nvSpPr>
        <p:spPr>
          <a:xfrm>
            <a:off x="8729664" y="3066925"/>
            <a:ext cx="1807029" cy="369332"/>
          </a:xfrm>
          <a:prstGeom prst="rect">
            <a:avLst/>
          </a:prstGeom>
          <a:noFill/>
        </p:spPr>
        <p:txBody>
          <a:bodyPr wrap="square" rtlCol="0">
            <a:spAutoFit/>
          </a:bodyPr>
          <a:lstStyle/>
          <a:p>
            <a:pPr algn="ctr"/>
            <a:r>
              <a:rPr lang="en-IN" dirty="0"/>
              <a:t>U Networks</a:t>
            </a:r>
          </a:p>
        </p:txBody>
      </p:sp>
      <p:pic>
        <p:nvPicPr>
          <p:cNvPr id="18" name="Picture 17">
            <a:extLst>
              <a:ext uri="{FF2B5EF4-FFF2-40B4-BE49-F238E27FC236}">
                <a16:creationId xmlns:a16="http://schemas.microsoft.com/office/drawing/2014/main" id="{0F005A29-1687-A594-1D02-FBE865031D59}"/>
              </a:ext>
            </a:extLst>
          </p:cNvPr>
          <p:cNvPicPr>
            <a:picLocks noChangeAspect="1"/>
          </p:cNvPicPr>
          <p:nvPr/>
        </p:nvPicPr>
        <p:blipFill>
          <a:blip r:embed="rId11"/>
          <a:stretch>
            <a:fillRect/>
          </a:stretch>
        </p:blipFill>
        <p:spPr>
          <a:xfrm rot="5400000">
            <a:off x="7779786" y="4729868"/>
            <a:ext cx="256054" cy="603556"/>
          </a:xfrm>
          <a:prstGeom prst="rect">
            <a:avLst/>
          </a:prstGeom>
        </p:spPr>
      </p:pic>
      <p:sp>
        <p:nvSpPr>
          <p:cNvPr id="19" name="TextBox 18">
            <a:extLst>
              <a:ext uri="{FF2B5EF4-FFF2-40B4-BE49-F238E27FC236}">
                <a16:creationId xmlns:a16="http://schemas.microsoft.com/office/drawing/2014/main" id="{E132CBCC-BF01-EA64-54CE-63E326BFC1FD}"/>
              </a:ext>
            </a:extLst>
          </p:cNvPr>
          <p:cNvSpPr txBox="1"/>
          <p:nvPr/>
        </p:nvSpPr>
        <p:spPr>
          <a:xfrm>
            <a:off x="8840434" y="6313784"/>
            <a:ext cx="1807029" cy="369332"/>
          </a:xfrm>
          <a:prstGeom prst="rect">
            <a:avLst/>
          </a:prstGeom>
          <a:noFill/>
        </p:spPr>
        <p:txBody>
          <a:bodyPr wrap="square" rtlCol="0">
            <a:spAutoFit/>
          </a:bodyPr>
          <a:lstStyle/>
          <a:p>
            <a:pPr algn="ctr"/>
            <a:r>
              <a:rPr lang="en-IN" dirty="0"/>
              <a:t>Mask</a:t>
            </a:r>
          </a:p>
        </p:txBody>
      </p:sp>
      <p:pic>
        <p:nvPicPr>
          <p:cNvPr id="23" name="Picture 22">
            <a:extLst>
              <a:ext uri="{FF2B5EF4-FFF2-40B4-BE49-F238E27FC236}">
                <a16:creationId xmlns:a16="http://schemas.microsoft.com/office/drawing/2014/main" id="{96A9F24F-9746-CBD6-C3BF-AC0A875F1560}"/>
              </a:ext>
            </a:extLst>
          </p:cNvPr>
          <p:cNvPicPr>
            <a:picLocks noChangeAspect="1"/>
          </p:cNvPicPr>
          <p:nvPr/>
        </p:nvPicPr>
        <p:blipFill>
          <a:blip r:embed="rId12"/>
          <a:stretch>
            <a:fillRect/>
          </a:stretch>
        </p:blipFill>
        <p:spPr>
          <a:xfrm>
            <a:off x="2124892" y="4586309"/>
            <a:ext cx="5274593" cy="567618"/>
          </a:xfrm>
          <a:prstGeom prst="rect">
            <a:avLst/>
          </a:prstGeom>
        </p:spPr>
      </p:pic>
      <p:sp>
        <p:nvSpPr>
          <p:cNvPr id="24" name="TextBox 23">
            <a:extLst>
              <a:ext uri="{FF2B5EF4-FFF2-40B4-BE49-F238E27FC236}">
                <a16:creationId xmlns:a16="http://schemas.microsoft.com/office/drawing/2014/main" id="{5477923C-D11D-C281-A428-C67E54451C28}"/>
              </a:ext>
            </a:extLst>
          </p:cNvPr>
          <p:cNvSpPr txBox="1"/>
          <p:nvPr/>
        </p:nvSpPr>
        <p:spPr>
          <a:xfrm>
            <a:off x="3666642" y="5593593"/>
            <a:ext cx="1807029" cy="369332"/>
          </a:xfrm>
          <a:prstGeom prst="rect">
            <a:avLst/>
          </a:prstGeom>
          <a:noFill/>
        </p:spPr>
        <p:txBody>
          <a:bodyPr wrap="square" rtlCol="0">
            <a:spAutoFit/>
          </a:bodyPr>
          <a:lstStyle/>
          <a:p>
            <a:pPr algn="ctr"/>
            <a:r>
              <a:rPr lang="en-IN" dirty="0"/>
              <a:t>Loss</a:t>
            </a:r>
          </a:p>
        </p:txBody>
      </p:sp>
    </p:spTree>
    <p:extLst>
      <p:ext uri="{BB962C8B-B14F-4D97-AF65-F5344CB8AC3E}">
        <p14:creationId xmlns:p14="http://schemas.microsoft.com/office/powerpoint/2010/main" val="1796831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673B-40FE-4962-924C-4D13F7B7E6C5}"/>
              </a:ext>
            </a:extLst>
          </p:cNvPr>
          <p:cNvSpPr>
            <a:spLocks noGrp="1"/>
          </p:cNvSpPr>
          <p:nvPr>
            <p:ph type="title"/>
          </p:nvPr>
        </p:nvSpPr>
        <p:spPr/>
        <p:txBody>
          <a:bodyPr/>
          <a:lstStyle/>
          <a:p>
            <a:pPr algn="ctr"/>
            <a:r>
              <a:rPr lang="en-IN" dirty="0"/>
              <a:t>Final working</a:t>
            </a:r>
          </a:p>
        </p:txBody>
      </p:sp>
      <p:sp>
        <p:nvSpPr>
          <p:cNvPr id="3" name="Slide Number Placeholder 2">
            <a:extLst>
              <a:ext uri="{FF2B5EF4-FFF2-40B4-BE49-F238E27FC236}">
                <a16:creationId xmlns:a16="http://schemas.microsoft.com/office/drawing/2014/main" id="{34400CBB-3149-CA8A-2D83-933F6CDB349A}"/>
              </a:ext>
            </a:extLst>
          </p:cNvPr>
          <p:cNvSpPr>
            <a:spLocks noGrp="1"/>
          </p:cNvSpPr>
          <p:nvPr>
            <p:ph type="sldNum" sz="quarter" idx="11"/>
          </p:nvPr>
        </p:nvSpPr>
        <p:spPr/>
        <p:txBody>
          <a:bodyPr/>
          <a:lstStyle/>
          <a:p>
            <a:fld id="{75DF2D63-3FF5-D547-96B9-BE9CCD1ABA58}" type="slidenum">
              <a:rPr lang="en-US" smtClean="0"/>
              <a:t>15</a:t>
            </a:fld>
            <a:endParaRPr lang="en-US" dirty="0"/>
          </a:p>
        </p:txBody>
      </p:sp>
      <p:sp>
        <p:nvSpPr>
          <p:cNvPr id="4" name="Footer Placeholder 3">
            <a:extLst>
              <a:ext uri="{FF2B5EF4-FFF2-40B4-BE49-F238E27FC236}">
                <a16:creationId xmlns:a16="http://schemas.microsoft.com/office/drawing/2014/main" id="{AAF6344F-8CAE-894F-2A19-3BEAE186B2A3}"/>
              </a:ext>
            </a:extLst>
          </p:cNvPr>
          <p:cNvSpPr>
            <a:spLocks noGrp="1"/>
          </p:cNvSpPr>
          <p:nvPr>
            <p:ph type="ftr" sz="quarter" idx="12"/>
          </p:nvPr>
        </p:nvSpPr>
        <p:spPr/>
        <p:txBody>
          <a:bodyPr/>
          <a:lstStyle/>
          <a:p>
            <a:r>
              <a:rPr lang="en-US"/>
              <a:t>presentation title</a:t>
            </a:r>
            <a:endParaRPr lang="en-US" dirty="0"/>
          </a:p>
        </p:txBody>
      </p:sp>
      <p:pic>
        <p:nvPicPr>
          <p:cNvPr id="6" name="Picture 5">
            <a:extLst>
              <a:ext uri="{FF2B5EF4-FFF2-40B4-BE49-F238E27FC236}">
                <a16:creationId xmlns:a16="http://schemas.microsoft.com/office/drawing/2014/main" id="{2341B095-CD70-3232-8233-F9126AC7D8F1}"/>
              </a:ext>
            </a:extLst>
          </p:cNvPr>
          <p:cNvPicPr>
            <a:picLocks noChangeAspect="1"/>
          </p:cNvPicPr>
          <p:nvPr/>
        </p:nvPicPr>
        <p:blipFill>
          <a:blip r:embed="rId3"/>
          <a:stretch>
            <a:fillRect/>
          </a:stretch>
        </p:blipFill>
        <p:spPr>
          <a:xfrm>
            <a:off x="547175" y="1285831"/>
            <a:ext cx="4281847" cy="4063114"/>
          </a:xfrm>
          <a:prstGeom prst="rect">
            <a:avLst/>
          </a:prstGeom>
        </p:spPr>
      </p:pic>
      <p:pic>
        <p:nvPicPr>
          <p:cNvPr id="7" name="Picture 6">
            <a:extLst>
              <a:ext uri="{FF2B5EF4-FFF2-40B4-BE49-F238E27FC236}">
                <a16:creationId xmlns:a16="http://schemas.microsoft.com/office/drawing/2014/main" id="{0740DD73-C160-6903-5111-E029DF58682C}"/>
              </a:ext>
            </a:extLst>
          </p:cNvPr>
          <p:cNvPicPr>
            <a:picLocks noChangeAspect="1"/>
          </p:cNvPicPr>
          <p:nvPr/>
        </p:nvPicPr>
        <p:blipFill>
          <a:blip r:embed="rId4"/>
          <a:stretch>
            <a:fillRect/>
          </a:stretch>
        </p:blipFill>
        <p:spPr>
          <a:xfrm>
            <a:off x="5497492" y="2682733"/>
            <a:ext cx="1719531" cy="968472"/>
          </a:xfrm>
          <a:prstGeom prst="rect">
            <a:avLst/>
          </a:prstGeom>
        </p:spPr>
      </p:pic>
      <p:sp>
        <p:nvSpPr>
          <p:cNvPr id="8" name="TextBox 7">
            <a:extLst>
              <a:ext uri="{FF2B5EF4-FFF2-40B4-BE49-F238E27FC236}">
                <a16:creationId xmlns:a16="http://schemas.microsoft.com/office/drawing/2014/main" id="{B7E3D3CD-4161-C0EC-E96E-EF5CCEEAC99F}"/>
              </a:ext>
            </a:extLst>
          </p:cNvPr>
          <p:cNvSpPr txBox="1"/>
          <p:nvPr/>
        </p:nvSpPr>
        <p:spPr>
          <a:xfrm>
            <a:off x="5497491" y="3904007"/>
            <a:ext cx="1719531" cy="369332"/>
          </a:xfrm>
          <a:prstGeom prst="rect">
            <a:avLst/>
          </a:prstGeom>
          <a:noFill/>
        </p:spPr>
        <p:txBody>
          <a:bodyPr wrap="square" rtlCol="0">
            <a:spAutoFit/>
          </a:bodyPr>
          <a:lstStyle/>
          <a:p>
            <a:r>
              <a:rPr lang="en-IN" dirty="0"/>
              <a:t>Trained Model</a:t>
            </a:r>
          </a:p>
        </p:txBody>
      </p:sp>
      <p:pic>
        <p:nvPicPr>
          <p:cNvPr id="10" name="Picture 9">
            <a:extLst>
              <a:ext uri="{FF2B5EF4-FFF2-40B4-BE49-F238E27FC236}">
                <a16:creationId xmlns:a16="http://schemas.microsoft.com/office/drawing/2014/main" id="{2827C414-32FE-19AC-C4D8-EF200EB4D7D1}"/>
              </a:ext>
            </a:extLst>
          </p:cNvPr>
          <p:cNvPicPr>
            <a:picLocks noChangeAspect="1"/>
          </p:cNvPicPr>
          <p:nvPr/>
        </p:nvPicPr>
        <p:blipFill>
          <a:blip r:embed="rId5"/>
          <a:stretch>
            <a:fillRect/>
          </a:stretch>
        </p:blipFill>
        <p:spPr>
          <a:xfrm>
            <a:off x="7502397" y="1246018"/>
            <a:ext cx="4281847" cy="4167395"/>
          </a:xfrm>
          <a:prstGeom prst="rect">
            <a:avLst/>
          </a:prstGeom>
        </p:spPr>
      </p:pic>
      <p:sp>
        <p:nvSpPr>
          <p:cNvPr id="11" name="TextBox 10">
            <a:extLst>
              <a:ext uri="{FF2B5EF4-FFF2-40B4-BE49-F238E27FC236}">
                <a16:creationId xmlns:a16="http://schemas.microsoft.com/office/drawing/2014/main" id="{6EFF1215-06E3-E5CF-C465-DE5CB0B0B75C}"/>
              </a:ext>
            </a:extLst>
          </p:cNvPr>
          <p:cNvSpPr txBox="1"/>
          <p:nvPr/>
        </p:nvSpPr>
        <p:spPr>
          <a:xfrm>
            <a:off x="1665720" y="5646622"/>
            <a:ext cx="1719531" cy="369332"/>
          </a:xfrm>
          <a:prstGeom prst="rect">
            <a:avLst/>
          </a:prstGeom>
          <a:noFill/>
        </p:spPr>
        <p:txBody>
          <a:bodyPr wrap="square" rtlCol="0">
            <a:spAutoFit/>
          </a:bodyPr>
          <a:lstStyle/>
          <a:p>
            <a:r>
              <a:rPr lang="en-IN" dirty="0"/>
              <a:t>Input Image</a:t>
            </a:r>
          </a:p>
        </p:txBody>
      </p:sp>
      <p:sp>
        <p:nvSpPr>
          <p:cNvPr id="12" name="TextBox 11">
            <a:extLst>
              <a:ext uri="{FF2B5EF4-FFF2-40B4-BE49-F238E27FC236}">
                <a16:creationId xmlns:a16="http://schemas.microsoft.com/office/drawing/2014/main" id="{F0482A28-6319-A5CD-3842-37E284ACD9AC}"/>
              </a:ext>
            </a:extLst>
          </p:cNvPr>
          <p:cNvSpPr txBox="1"/>
          <p:nvPr/>
        </p:nvSpPr>
        <p:spPr>
          <a:xfrm>
            <a:off x="9020108" y="5650469"/>
            <a:ext cx="1719531" cy="369332"/>
          </a:xfrm>
          <a:prstGeom prst="rect">
            <a:avLst/>
          </a:prstGeom>
          <a:noFill/>
        </p:spPr>
        <p:txBody>
          <a:bodyPr wrap="square" rtlCol="0">
            <a:spAutoFit/>
          </a:bodyPr>
          <a:lstStyle/>
          <a:p>
            <a:r>
              <a:rPr lang="en-IN" dirty="0"/>
              <a:t>Output Image</a:t>
            </a:r>
          </a:p>
        </p:txBody>
      </p:sp>
    </p:spTree>
    <p:extLst>
      <p:ext uri="{BB962C8B-B14F-4D97-AF65-F5344CB8AC3E}">
        <p14:creationId xmlns:p14="http://schemas.microsoft.com/office/powerpoint/2010/main" val="736185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524000" y="2024743"/>
            <a:ext cx="9144000" cy="388620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2040636" y="955982"/>
            <a:ext cx="8110728" cy="457200"/>
          </a:xfrm>
        </p:spPr>
        <p:txBody>
          <a:bodyPr/>
          <a:lstStyle/>
          <a:p>
            <a:r>
              <a:rPr lang="en-US" sz="4000" dirty="0"/>
              <a:t>Limitations of our approach</a:t>
            </a:r>
          </a:p>
        </p:txBody>
      </p:sp>
      <p:sp>
        <p:nvSpPr>
          <p:cNvPr id="5" name="TextBox 4">
            <a:extLst>
              <a:ext uri="{FF2B5EF4-FFF2-40B4-BE49-F238E27FC236}">
                <a16:creationId xmlns:a16="http://schemas.microsoft.com/office/drawing/2014/main" id="{F387577D-FF78-35C7-9554-C4A1FA2BE797}"/>
              </a:ext>
            </a:extLst>
          </p:cNvPr>
          <p:cNvSpPr txBox="1"/>
          <p:nvPr/>
        </p:nvSpPr>
        <p:spPr>
          <a:xfrm>
            <a:off x="2508068" y="2490868"/>
            <a:ext cx="7445828" cy="2953950"/>
          </a:xfrm>
          <a:prstGeom prst="rect">
            <a:avLst/>
          </a:prstGeom>
          <a:noFill/>
        </p:spPr>
        <p:txBody>
          <a:bodyPr wrap="square" rtlCol="0">
            <a:spAutoFit/>
          </a:bodyPr>
          <a:lstStyle/>
          <a:p>
            <a:pPr>
              <a:lnSpc>
                <a:spcPct val="150000"/>
              </a:lnSpc>
            </a:pPr>
            <a:r>
              <a:rPr lang="en-IN" dirty="0"/>
              <a:t>The main limitation of our approach was that it was very computationally expensive.</a:t>
            </a:r>
            <a:br>
              <a:rPr lang="en-IN" dirty="0"/>
            </a:br>
            <a:r>
              <a:rPr lang="en-IN" dirty="0"/>
              <a:t>A single epoch of the training run took around 30 minutes on a GTX 1650Ti graphic card.</a:t>
            </a:r>
          </a:p>
          <a:p>
            <a:pPr>
              <a:lnSpc>
                <a:spcPct val="150000"/>
              </a:lnSpc>
            </a:pPr>
            <a:r>
              <a:rPr lang="en-IN" dirty="0"/>
              <a:t>Another limitation encountered was that our process was very data dependent. This was because our training set was hand curated using analytical techniques. Therefore any mistakes in the data would be propagated to the model itself.</a:t>
            </a:r>
          </a:p>
          <a:p>
            <a:pPr>
              <a:lnSpc>
                <a:spcPct val="150000"/>
              </a:lnSpc>
            </a:pPr>
            <a:endParaRPr lang="en-IN" dirty="0"/>
          </a:p>
        </p:txBody>
      </p:sp>
    </p:spTree>
    <p:extLst>
      <p:ext uri="{BB962C8B-B14F-4D97-AF65-F5344CB8AC3E}">
        <p14:creationId xmlns:p14="http://schemas.microsoft.com/office/powerpoint/2010/main" val="3160407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E9EC-39B6-4471-38D0-215B777673B9}"/>
              </a:ext>
            </a:extLst>
          </p:cNvPr>
          <p:cNvSpPr>
            <a:spLocks noGrp="1"/>
          </p:cNvSpPr>
          <p:nvPr>
            <p:ph type="title"/>
          </p:nvPr>
        </p:nvSpPr>
        <p:spPr/>
        <p:txBody>
          <a:bodyPr/>
          <a:lstStyle/>
          <a:p>
            <a:r>
              <a:rPr lang="en-IN" dirty="0"/>
              <a:t>Final comments</a:t>
            </a:r>
          </a:p>
        </p:txBody>
      </p:sp>
      <p:sp>
        <p:nvSpPr>
          <p:cNvPr id="3" name="Content Placeholder 2">
            <a:extLst>
              <a:ext uri="{FF2B5EF4-FFF2-40B4-BE49-F238E27FC236}">
                <a16:creationId xmlns:a16="http://schemas.microsoft.com/office/drawing/2014/main" id="{959D0ED9-FA58-722E-813F-457AFEB17C99}"/>
              </a:ext>
            </a:extLst>
          </p:cNvPr>
          <p:cNvSpPr>
            <a:spLocks noGrp="1"/>
          </p:cNvSpPr>
          <p:nvPr>
            <p:ph idx="1"/>
          </p:nvPr>
        </p:nvSpPr>
        <p:spPr/>
        <p:txBody>
          <a:bodyPr/>
          <a:lstStyle/>
          <a:p>
            <a:pPr>
              <a:lnSpc>
                <a:spcPct val="150000"/>
              </a:lnSpc>
            </a:pPr>
            <a:r>
              <a:rPr lang="en-IN" dirty="0"/>
              <a:t>Using Machine Learning Models is very useful in a data intensive field such as solar astronomy.</a:t>
            </a:r>
          </a:p>
          <a:p>
            <a:pPr>
              <a:lnSpc>
                <a:spcPct val="150000"/>
              </a:lnSpc>
            </a:pPr>
            <a:r>
              <a:rPr lang="en-IN" dirty="0"/>
              <a:t>Our model serves as a basic checkpoint against which further approaches to the open research problem of finding exact count of </a:t>
            </a:r>
            <a:r>
              <a:rPr lang="en-IN" dirty="0" err="1"/>
              <a:t>BiMagnetic</a:t>
            </a:r>
            <a:r>
              <a:rPr lang="en-IN" dirty="0"/>
              <a:t> Regions in a magnetogram can be worked upon.</a:t>
            </a:r>
          </a:p>
          <a:p>
            <a:pPr>
              <a:lnSpc>
                <a:spcPct val="150000"/>
              </a:lnSpc>
            </a:pPr>
            <a:r>
              <a:rPr lang="en-IN" dirty="0"/>
              <a:t>This model serves as a proof of concept for usage of machine learning and statistical techniques in data intensive field of astronomy. </a:t>
            </a:r>
          </a:p>
        </p:txBody>
      </p:sp>
      <p:sp>
        <p:nvSpPr>
          <p:cNvPr id="4" name="Slide Number Placeholder 3">
            <a:extLst>
              <a:ext uri="{FF2B5EF4-FFF2-40B4-BE49-F238E27FC236}">
                <a16:creationId xmlns:a16="http://schemas.microsoft.com/office/drawing/2014/main" id="{AB78B8F9-3C25-548A-9339-36A14DD357D0}"/>
              </a:ext>
            </a:extLst>
          </p:cNvPr>
          <p:cNvSpPr>
            <a:spLocks noGrp="1"/>
          </p:cNvSpPr>
          <p:nvPr>
            <p:ph type="sldNum" sz="quarter" idx="11"/>
          </p:nvPr>
        </p:nvSpPr>
        <p:spPr/>
        <p:txBody>
          <a:bodyPr/>
          <a:lstStyle/>
          <a:p>
            <a:fld id="{75DF2D63-3FF5-D547-96B9-BE9CCD1ABA58}" type="slidenum">
              <a:rPr lang="en-US" smtClean="0"/>
              <a:t>17</a:t>
            </a:fld>
            <a:endParaRPr lang="en-US" dirty="0"/>
          </a:p>
        </p:txBody>
      </p:sp>
      <p:sp>
        <p:nvSpPr>
          <p:cNvPr id="5" name="Footer Placeholder 4">
            <a:extLst>
              <a:ext uri="{FF2B5EF4-FFF2-40B4-BE49-F238E27FC236}">
                <a16:creationId xmlns:a16="http://schemas.microsoft.com/office/drawing/2014/main" id="{48824B4D-2100-28E2-742F-0B17D8EDC025}"/>
              </a:ext>
            </a:extLst>
          </p:cNvPr>
          <p:cNvSpPr>
            <a:spLocks noGrp="1"/>
          </p:cNvSpPr>
          <p:nvPr>
            <p:ph type="ftr" sz="quarter" idx="12"/>
          </p:nvPr>
        </p:nvSpPr>
        <p:spPr/>
        <p:txBody>
          <a:bodyPr/>
          <a:lstStyle/>
          <a:p>
            <a:r>
              <a:rPr lang="en-US"/>
              <a:t>presentation title</a:t>
            </a:r>
            <a:endParaRPr lang="en-US" dirty="0"/>
          </a:p>
        </p:txBody>
      </p:sp>
      <p:sp>
        <p:nvSpPr>
          <p:cNvPr id="6" name="TextBox 5">
            <a:extLst>
              <a:ext uri="{FF2B5EF4-FFF2-40B4-BE49-F238E27FC236}">
                <a16:creationId xmlns:a16="http://schemas.microsoft.com/office/drawing/2014/main" id="{84BE7D6B-6BD1-E2B4-55F5-3E58F481C6EA}"/>
              </a:ext>
            </a:extLst>
          </p:cNvPr>
          <p:cNvSpPr txBox="1"/>
          <p:nvPr/>
        </p:nvSpPr>
        <p:spPr>
          <a:xfrm>
            <a:off x="8152964" y="6005351"/>
            <a:ext cx="3947596" cy="369332"/>
          </a:xfrm>
          <a:prstGeom prst="rect">
            <a:avLst/>
          </a:prstGeom>
          <a:noFill/>
        </p:spPr>
        <p:txBody>
          <a:bodyPr wrap="square" rtlCol="0">
            <a:spAutoFit/>
          </a:bodyPr>
          <a:lstStyle/>
          <a:p>
            <a:pPr algn="ctr"/>
            <a:r>
              <a:rPr lang="en-IN" dirty="0"/>
              <a:t>Thank You!</a:t>
            </a:r>
          </a:p>
        </p:txBody>
      </p:sp>
    </p:spTree>
    <p:extLst>
      <p:ext uri="{BB962C8B-B14F-4D97-AF65-F5344CB8AC3E}">
        <p14:creationId xmlns:p14="http://schemas.microsoft.com/office/powerpoint/2010/main" val="349919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dirty="0"/>
              <a:t>Objective</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4589419" y="2319094"/>
            <a:ext cx="7284718" cy="3700707"/>
          </a:xfrm>
        </p:spPr>
        <p:txBody>
          <a:bodyPr/>
          <a:lstStyle/>
          <a:p>
            <a:r>
              <a:rPr lang="en-US" b="1" dirty="0">
                <a:latin typeface="Arial" panose="020B0604020202020204" pitchFamily="34" charset="0"/>
                <a:cs typeface="Arial" panose="020B0604020202020204" pitchFamily="34" charset="0"/>
              </a:rPr>
              <a:t>We will be training a U-Neural Network to find Bi Polar Magnetic Regions in Michelson Doppler Imager Magnetogram.</a:t>
            </a:r>
            <a:endParaRPr lang="en-US" sz="2000" b="1" spc="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E66FB836-7494-082D-A403-0EBB463022F2}"/>
              </a:ext>
            </a:extLst>
          </p:cNvPr>
          <p:cNvPicPr>
            <a:picLocks noChangeAspect="1"/>
          </p:cNvPicPr>
          <p:nvPr/>
        </p:nvPicPr>
        <p:blipFill>
          <a:blip r:embed="rId3"/>
          <a:stretch>
            <a:fillRect/>
          </a:stretch>
        </p:blipFill>
        <p:spPr>
          <a:xfrm>
            <a:off x="317863" y="1327186"/>
            <a:ext cx="3709935" cy="3700707"/>
          </a:xfrm>
          <a:prstGeom prst="rect">
            <a:avLst/>
          </a:prstGeom>
        </p:spPr>
      </p:pic>
      <p:sp>
        <p:nvSpPr>
          <p:cNvPr id="5" name="TextBox 4">
            <a:extLst>
              <a:ext uri="{FF2B5EF4-FFF2-40B4-BE49-F238E27FC236}">
                <a16:creationId xmlns:a16="http://schemas.microsoft.com/office/drawing/2014/main" id="{3C1403E7-7DDB-7047-F269-FFCB2344E853}"/>
              </a:ext>
            </a:extLst>
          </p:cNvPr>
          <p:cNvSpPr txBox="1"/>
          <p:nvPr/>
        </p:nvSpPr>
        <p:spPr>
          <a:xfrm>
            <a:off x="1082081" y="5154515"/>
            <a:ext cx="2181497" cy="923330"/>
          </a:xfrm>
          <a:prstGeom prst="rect">
            <a:avLst/>
          </a:prstGeom>
          <a:noFill/>
        </p:spPr>
        <p:txBody>
          <a:bodyPr wrap="square" rtlCol="0">
            <a:spAutoFit/>
          </a:bodyPr>
          <a:lstStyle/>
          <a:p>
            <a:pPr algn="ctr"/>
            <a:r>
              <a:rPr lang="en-IN" dirty="0"/>
              <a:t>Bipolar magnetic regions in Magnetogram</a:t>
            </a:r>
          </a:p>
        </p:txBody>
      </p:sp>
    </p:spTree>
    <p:extLst>
      <p:ext uri="{BB962C8B-B14F-4D97-AF65-F5344CB8AC3E}">
        <p14:creationId xmlns:p14="http://schemas.microsoft.com/office/powerpoint/2010/main" val="2810133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524000" y="1910444"/>
            <a:ext cx="9144000" cy="388620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880616" y="1384011"/>
            <a:ext cx="8110728" cy="457200"/>
          </a:xfrm>
        </p:spPr>
        <p:txBody>
          <a:bodyPr/>
          <a:lstStyle/>
          <a:p>
            <a:r>
              <a:rPr lang="en-US" dirty="0"/>
              <a:t>Bipolar magnetic Regions</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type="body" idx="1"/>
          </p:nvPr>
        </p:nvSpPr>
        <p:spPr>
          <a:xfrm>
            <a:off x="2200656" y="2506110"/>
            <a:ext cx="7790688" cy="2185416"/>
          </a:xfrm>
        </p:spPr>
        <p:txBody>
          <a:bodyPr/>
          <a:lstStyle/>
          <a:p>
            <a:pPr>
              <a:lnSpc>
                <a:spcPct val="150000"/>
              </a:lnSpc>
            </a:pPr>
            <a:r>
              <a:rPr lang="en-US" sz="1400" dirty="0">
                <a:latin typeface="Arial" panose="020B0604020202020204" pitchFamily="34" charset="0"/>
                <a:cs typeface="Arial" panose="020B0604020202020204" pitchFamily="34" charset="0"/>
              </a:rPr>
              <a:t>Bi-magnetic regions on the Sun are areas where the magnetic field shows a distinct bipolar characteristic. These regions are primarily associated with sunspots, which are areas on the Sun's surface (or photosphere) that are cooler and less luminous than the surrounding areas. Sunspots are the visible indicators of the Sun's magnetic field lines piercing the photosphere.</a:t>
            </a:r>
          </a:p>
        </p:txBody>
      </p:sp>
    </p:spTree>
    <p:extLst>
      <p:ext uri="{BB962C8B-B14F-4D97-AF65-F5344CB8AC3E}">
        <p14:creationId xmlns:p14="http://schemas.microsoft.com/office/powerpoint/2010/main" val="2924417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524000" y="1485900"/>
            <a:ext cx="9144000" cy="388620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645921" y="635508"/>
            <a:ext cx="8110728" cy="457200"/>
          </a:xfrm>
        </p:spPr>
        <p:txBody>
          <a:bodyPr/>
          <a:lstStyle/>
          <a:p>
            <a:r>
              <a:rPr lang="en-US" dirty="0"/>
              <a:t>Causes</a:t>
            </a:r>
          </a:p>
        </p:txBody>
      </p:sp>
      <p:sp>
        <p:nvSpPr>
          <p:cNvPr id="4" name="TextBox 3">
            <a:extLst>
              <a:ext uri="{FF2B5EF4-FFF2-40B4-BE49-F238E27FC236}">
                <a16:creationId xmlns:a16="http://schemas.microsoft.com/office/drawing/2014/main" id="{847964A6-3202-FE8C-1388-6CCF3D29C6D6}"/>
              </a:ext>
            </a:extLst>
          </p:cNvPr>
          <p:cNvSpPr txBox="1"/>
          <p:nvPr/>
        </p:nvSpPr>
        <p:spPr>
          <a:xfrm>
            <a:off x="1645921" y="1606731"/>
            <a:ext cx="9144000" cy="3139321"/>
          </a:xfrm>
          <a:prstGeom prst="rect">
            <a:avLst/>
          </a:prstGeom>
          <a:noFill/>
        </p:spPr>
        <p:txBody>
          <a:bodyPr wrap="square" rtlCol="0">
            <a:spAutoFit/>
          </a:bodyPr>
          <a:lstStyle/>
          <a:p>
            <a:r>
              <a:rPr lang="en-US" dirty="0"/>
              <a:t>Solar Dynamo Mechanism: The primary cause of bi-magnetic regions is the solar dynamo, a process where the Sun's rotating, </a:t>
            </a:r>
            <a:r>
              <a:rPr lang="en-US" dirty="0" err="1"/>
              <a:t>convecting</a:t>
            </a:r>
            <a:r>
              <a:rPr lang="en-US" dirty="0"/>
              <a:t>, and electrically conducting plasma generates and maintains its magnetic field.</a:t>
            </a:r>
          </a:p>
          <a:p>
            <a:endParaRPr lang="en-US" dirty="0"/>
          </a:p>
          <a:p>
            <a:r>
              <a:rPr lang="en-US" dirty="0"/>
              <a:t>Differential Rotation: The Sun's differential rotation, where the equator rotates faster than the poles, stretches and twists the magnetic field lines, contributing to the formation of distinct magnetic poles in these regions.</a:t>
            </a:r>
          </a:p>
          <a:p>
            <a:endParaRPr lang="en-US" dirty="0"/>
          </a:p>
          <a:p>
            <a:r>
              <a:rPr lang="en-US" dirty="0"/>
              <a:t>Emergence of Magnetic Flux Tubes: Magnetic flux tubes, formed deep within the Sun's convection zone, rise to the surface due to magnetic buoyancy. When these tubes breach the photosphere, they create areas of concentrated magnetic field, manifesting as bi-magnetic regions.</a:t>
            </a:r>
            <a:endParaRPr lang="en-IN" dirty="0"/>
          </a:p>
        </p:txBody>
      </p:sp>
      <p:pic>
        <p:nvPicPr>
          <p:cNvPr id="2" name="Picture 1">
            <a:extLst>
              <a:ext uri="{FF2B5EF4-FFF2-40B4-BE49-F238E27FC236}">
                <a16:creationId xmlns:a16="http://schemas.microsoft.com/office/drawing/2014/main" id="{BAA6EA6C-A0F4-017F-FA19-021885E5ACB1}"/>
              </a:ext>
            </a:extLst>
          </p:cNvPr>
          <p:cNvPicPr>
            <a:picLocks noChangeAspect="1"/>
          </p:cNvPicPr>
          <p:nvPr/>
        </p:nvPicPr>
        <p:blipFill>
          <a:blip r:embed="rId4"/>
          <a:stretch>
            <a:fillRect/>
          </a:stretch>
        </p:blipFill>
        <p:spPr>
          <a:xfrm>
            <a:off x="8760233" y="4567625"/>
            <a:ext cx="2408509" cy="2234998"/>
          </a:xfrm>
          <a:prstGeom prst="rect">
            <a:avLst/>
          </a:prstGeom>
        </p:spPr>
      </p:pic>
    </p:spTree>
    <p:extLst>
      <p:ext uri="{BB962C8B-B14F-4D97-AF65-F5344CB8AC3E}">
        <p14:creationId xmlns:p14="http://schemas.microsoft.com/office/powerpoint/2010/main" val="2803375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524000" y="1485900"/>
            <a:ext cx="9144000" cy="388620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645921" y="635508"/>
            <a:ext cx="8110728" cy="457200"/>
          </a:xfrm>
        </p:spPr>
        <p:txBody>
          <a:bodyPr/>
          <a:lstStyle/>
          <a:p>
            <a:r>
              <a:rPr lang="en-US" dirty="0"/>
              <a:t>Image segmentation </a:t>
            </a:r>
          </a:p>
        </p:txBody>
      </p:sp>
      <p:sp>
        <p:nvSpPr>
          <p:cNvPr id="2" name="TextBox 1">
            <a:extLst>
              <a:ext uri="{FF2B5EF4-FFF2-40B4-BE49-F238E27FC236}">
                <a16:creationId xmlns:a16="http://schemas.microsoft.com/office/drawing/2014/main" id="{696FC1CE-F40C-66E1-4E08-46A1C09237DE}"/>
              </a:ext>
            </a:extLst>
          </p:cNvPr>
          <p:cNvSpPr txBox="1"/>
          <p:nvPr/>
        </p:nvSpPr>
        <p:spPr>
          <a:xfrm>
            <a:off x="1776549" y="1737360"/>
            <a:ext cx="8699862" cy="615553"/>
          </a:xfrm>
          <a:prstGeom prst="rect">
            <a:avLst/>
          </a:prstGeom>
          <a:noFill/>
        </p:spPr>
        <p:txBody>
          <a:bodyPr wrap="square" rtlCol="0">
            <a:spAutoFit/>
          </a:bodyPr>
          <a:lstStyle/>
          <a:p>
            <a:r>
              <a:rPr lang="en-IN" sz="1600" dirty="0">
                <a:latin typeface="Arial" panose="020B0604020202020204" pitchFamily="34" charset="0"/>
                <a:cs typeface="Arial" panose="020B0604020202020204" pitchFamily="34" charset="0"/>
              </a:rPr>
              <a:t>Identifying BMRs in MDI magnetogram can also be viewed as an image segmentation problem</a:t>
            </a:r>
            <a:r>
              <a:rPr lang="en-IN" dirty="0"/>
              <a:t>.</a:t>
            </a:r>
          </a:p>
        </p:txBody>
      </p:sp>
      <p:pic>
        <p:nvPicPr>
          <p:cNvPr id="4" name="Picture 3">
            <a:extLst>
              <a:ext uri="{FF2B5EF4-FFF2-40B4-BE49-F238E27FC236}">
                <a16:creationId xmlns:a16="http://schemas.microsoft.com/office/drawing/2014/main" id="{D913E9A7-772E-01D8-1B93-1123AE506A26}"/>
              </a:ext>
            </a:extLst>
          </p:cNvPr>
          <p:cNvPicPr>
            <a:picLocks noChangeAspect="1"/>
          </p:cNvPicPr>
          <p:nvPr/>
        </p:nvPicPr>
        <p:blipFill>
          <a:blip r:embed="rId4"/>
          <a:stretch>
            <a:fillRect/>
          </a:stretch>
        </p:blipFill>
        <p:spPr>
          <a:xfrm>
            <a:off x="2776673" y="2488698"/>
            <a:ext cx="6638653" cy="2251226"/>
          </a:xfrm>
          <a:prstGeom prst="rect">
            <a:avLst/>
          </a:prstGeom>
        </p:spPr>
      </p:pic>
    </p:spTree>
    <p:extLst>
      <p:ext uri="{BB962C8B-B14F-4D97-AF65-F5344CB8AC3E}">
        <p14:creationId xmlns:p14="http://schemas.microsoft.com/office/powerpoint/2010/main" val="2090818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523999" y="1583458"/>
            <a:ext cx="9144000" cy="388620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645921" y="629292"/>
            <a:ext cx="8110728" cy="457200"/>
          </a:xfrm>
        </p:spPr>
        <p:txBody>
          <a:bodyPr/>
          <a:lstStyle/>
          <a:p>
            <a:r>
              <a:rPr lang="en-US" dirty="0"/>
              <a:t>BMR as image segmentation</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type="body" idx="1"/>
          </p:nvPr>
        </p:nvSpPr>
        <p:spPr>
          <a:xfrm>
            <a:off x="2112144" y="2025396"/>
            <a:ext cx="7967711" cy="2807208"/>
          </a:xfrm>
        </p:spPr>
        <p:txBody>
          <a:bodyPr/>
          <a:lstStyle/>
          <a:p>
            <a:pPr>
              <a:lnSpc>
                <a:spcPct val="150000"/>
              </a:lnSpc>
            </a:pPr>
            <a:r>
              <a:rPr lang="en-US" sz="1400" dirty="0">
                <a:latin typeface="Arial" panose="020B0604020202020204" pitchFamily="34" charset="0"/>
                <a:cs typeface="Arial" panose="020B0604020202020204" pitchFamily="34" charset="0"/>
              </a:rPr>
              <a:t>Identifying BMRs can be viewed as an image segmentation problem. Basically, we are given an high definition image mdi magnetogram (</a:t>
            </a:r>
            <a:r>
              <a:rPr lang="da-DK" sz="1400" b="1" dirty="0">
                <a:latin typeface="Arial" panose="020B0604020202020204" pitchFamily="34" charset="0"/>
                <a:cs typeface="Arial" panose="020B0604020202020204" pitchFamily="34" charset="0"/>
              </a:rPr>
              <a:t>mdi. fd_M_96m_lev182</a:t>
            </a:r>
            <a:r>
              <a:rPr lang="da-DK" sz="1400" dirty="0">
                <a:latin typeface="Arial" panose="020B0604020202020204" pitchFamily="34" charset="0"/>
                <a:cs typeface="Arial" panose="020B0604020202020204" pitchFamily="34" charset="0"/>
              </a:rPr>
              <a:t>) and we have to segment the image into bmr and non bmr regions.</a:t>
            </a:r>
          </a:p>
          <a:p>
            <a:pPr>
              <a:lnSpc>
                <a:spcPct val="150000"/>
              </a:lnSpc>
            </a:pPr>
            <a:r>
              <a:rPr lang="da-DK" sz="1400" dirty="0">
                <a:latin typeface="Arial" panose="020B0604020202020204" pitchFamily="34" charset="0"/>
                <a:cs typeface="Arial" panose="020B0604020202020204" pitchFamily="34" charset="0"/>
              </a:rPr>
              <a:t>We have a total of 3606 hd images of the sun on which we will train our model and 902 images on which we will test</a:t>
            </a:r>
          </a:p>
          <a:p>
            <a:pPr>
              <a:lnSpc>
                <a:spcPct val="150000"/>
              </a:lnSpc>
            </a:pPr>
            <a:r>
              <a:rPr lang="da-DK" sz="1400" dirty="0">
                <a:latin typeface="Arial" panose="020B0604020202020204" pitchFamily="34" charset="0"/>
                <a:cs typeface="Arial" panose="020B0604020202020204" pitchFamily="34" charset="0"/>
              </a:rPr>
              <a:t>We will train a special type of neural network called a u network to accomplish this task.</a:t>
            </a:r>
          </a:p>
          <a:p>
            <a:endParaRPr lang="da-DK" sz="1200" dirty="0">
              <a:latin typeface="Bahnschrift Light" panose="020B0502040204020203" pitchFamily="34" charset="0"/>
            </a:endParaRPr>
          </a:p>
          <a:p>
            <a:endParaRPr lang="en-US" sz="1200" dirty="0">
              <a:latin typeface="Bahnschrift Light" panose="020B0502040204020203" pitchFamily="34" charset="0"/>
            </a:endParaRPr>
          </a:p>
        </p:txBody>
      </p:sp>
    </p:spTree>
    <p:extLst>
      <p:ext uri="{BB962C8B-B14F-4D97-AF65-F5344CB8AC3E}">
        <p14:creationId xmlns:p14="http://schemas.microsoft.com/office/powerpoint/2010/main" val="360437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BBD0-3324-B741-42B4-4A3F5DD94720}"/>
              </a:ext>
            </a:extLst>
          </p:cNvPr>
          <p:cNvSpPr>
            <a:spLocks noGrp="1"/>
          </p:cNvSpPr>
          <p:nvPr>
            <p:ph type="title"/>
          </p:nvPr>
        </p:nvSpPr>
        <p:spPr/>
        <p:txBody>
          <a:bodyPr/>
          <a:lstStyle/>
          <a:p>
            <a:pPr algn="ctr"/>
            <a:r>
              <a:rPr lang="en-IN" sz="4400" dirty="0" err="1"/>
              <a:t>Bmr</a:t>
            </a:r>
            <a:r>
              <a:rPr lang="en-IN" sz="4400" dirty="0"/>
              <a:t> as image segmentation</a:t>
            </a:r>
          </a:p>
        </p:txBody>
      </p:sp>
      <p:sp>
        <p:nvSpPr>
          <p:cNvPr id="3" name="Slide Number Placeholder 2">
            <a:extLst>
              <a:ext uri="{FF2B5EF4-FFF2-40B4-BE49-F238E27FC236}">
                <a16:creationId xmlns:a16="http://schemas.microsoft.com/office/drawing/2014/main" id="{74E85D1A-B112-2EDB-63B5-B2F6306E5B2A}"/>
              </a:ext>
            </a:extLst>
          </p:cNvPr>
          <p:cNvSpPr>
            <a:spLocks noGrp="1"/>
          </p:cNvSpPr>
          <p:nvPr>
            <p:ph type="sldNum" sz="quarter" idx="11"/>
          </p:nvPr>
        </p:nvSpPr>
        <p:spPr/>
        <p:txBody>
          <a:bodyPr/>
          <a:lstStyle/>
          <a:p>
            <a:fld id="{75DF2D63-3FF5-D547-96B9-BE9CCD1ABA58}" type="slidenum">
              <a:rPr lang="en-US" smtClean="0"/>
              <a:t>7</a:t>
            </a:fld>
            <a:endParaRPr lang="en-US" dirty="0"/>
          </a:p>
        </p:txBody>
      </p:sp>
      <p:sp>
        <p:nvSpPr>
          <p:cNvPr id="4" name="Footer Placeholder 3">
            <a:extLst>
              <a:ext uri="{FF2B5EF4-FFF2-40B4-BE49-F238E27FC236}">
                <a16:creationId xmlns:a16="http://schemas.microsoft.com/office/drawing/2014/main" id="{E61C4971-E3EA-0027-D7C7-2CC7308AC454}"/>
              </a:ext>
            </a:extLst>
          </p:cNvPr>
          <p:cNvSpPr>
            <a:spLocks noGrp="1"/>
          </p:cNvSpPr>
          <p:nvPr>
            <p:ph type="ftr" sz="quarter" idx="12"/>
          </p:nvPr>
        </p:nvSpPr>
        <p:spPr/>
        <p:txBody>
          <a:bodyPr/>
          <a:lstStyle/>
          <a:p>
            <a:r>
              <a:rPr lang="en-US"/>
              <a:t>presentation title</a:t>
            </a:r>
            <a:endParaRPr lang="en-US" dirty="0"/>
          </a:p>
        </p:txBody>
      </p:sp>
      <p:pic>
        <p:nvPicPr>
          <p:cNvPr id="7" name="Picture 6">
            <a:extLst>
              <a:ext uri="{FF2B5EF4-FFF2-40B4-BE49-F238E27FC236}">
                <a16:creationId xmlns:a16="http://schemas.microsoft.com/office/drawing/2014/main" id="{9479FFC4-6BBA-88F5-661E-AB2DC3C5B969}"/>
              </a:ext>
            </a:extLst>
          </p:cNvPr>
          <p:cNvPicPr>
            <a:picLocks noChangeAspect="1"/>
          </p:cNvPicPr>
          <p:nvPr/>
        </p:nvPicPr>
        <p:blipFill>
          <a:blip r:embed="rId2"/>
          <a:stretch>
            <a:fillRect/>
          </a:stretch>
        </p:blipFill>
        <p:spPr>
          <a:xfrm>
            <a:off x="3543169" y="1368288"/>
            <a:ext cx="5105662" cy="5092962"/>
          </a:xfrm>
          <a:prstGeom prst="rect">
            <a:avLst/>
          </a:prstGeom>
        </p:spPr>
      </p:pic>
    </p:spTree>
    <p:extLst>
      <p:ext uri="{BB962C8B-B14F-4D97-AF65-F5344CB8AC3E}">
        <p14:creationId xmlns:p14="http://schemas.microsoft.com/office/powerpoint/2010/main" val="766219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523999" y="1485900"/>
            <a:ext cx="9144000" cy="388620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969127" y="717804"/>
            <a:ext cx="8110728" cy="457200"/>
          </a:xfrm>
        </p:spPr>
        <p:txBody>
          <a:bodyPr/>
          <a:lstStyle/>
          <a:p>
            <a:r>
              <a:rPr lang="en-US" sz="4000" dirty="0"/>
              <a:t>Transfer learning</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type="body" idx="1"/>
          </p:nvPr>
        </p:nvSpPr>
        <p:spPr>
          <a:xfrm>
            <a:off x="2112144" y="2025396"/>
            <a:ext cx="7967711" cy="2807208"/>
          </a:xfrm>
        </p:spPr>
        <p:txBody>
          <a:bodyPr/>
          <a:lstStyle/>
          <a:p>
            <a:pPr>
              <a:lnSpc>
                <a:spcPct val="150000"/>
              </a:lnSpc>
            </a:pPr>
            <a:r>
              <a:rPr lang="en-US" sz="1200" dirty="0">
                <a:latin typeface="Arial" panose="020B0604020202020204" pitchFamily="34" charset="0"/>
                <a:cs typeface="Arial" panose="020B0604020202020204" pitchFamily="34" charset="0"/>
              </a:rPr>
              <a:t>Transfer learning is a machine learning technique where a model developed for one task is reused as the starting point for a model on a second task. This approach leverages the knowledge gained while solving one problem and applies it to a different but related problem. </a:t>
            </a:r>
          </a:p>
          <a:p>
            <a:pPr>
              <a:lnSpc>
                <a:spcPct val="150000"/>
              </a:lnSpc>
            </a:pPr>
            <a:r>
              <a:rPr lang="en-US" sz="1200" dirty="0">
                <a:latin typeface="Arial" panose="020B0604020202020204" pitchFamily="34" charset="0"/>
                <a:cs typeface="Arial" panose="020B0604020202020204" pitchFamily="34" charset="0"/>
              </a:rPr>
              <a:t>It's particularly useful in deep learning where training large models from scratch </a:t>
            </a:r>
            <a:r>
              <a:rPr lang="en-US" sz="1200" b="1" dirty="0">
                <a:latin typeface="Arial" panose="020B0604020202020204" pitchFamily="34" charset="0"/>
                <a:cs typeface="Arial" panose="020B0604020202020204" pitchFamily="34" charset="0"/>
              </a:rPr>
              <a:t>requires significant computational resources </a:t>
            </a:r>
            <a:r>
              <a:rPr lang="en-US" sz="1200" dirty="0">
                <a:latin typeface="Arial" panose="020B0604020202020204" pitchFamily="34" charset="0"/>
                <a:cs typeface="Arial" panose="020B0604020202020204" pitchFamily="34" charset="0"/>
              </a:rPr>
              <a:t>and data, making transfer learning a go-to method for tasks like image recognition and natural language processing where pre-trained models can be fine-tuned for specific purposes</a:t>
            </a:r>
            <a:r>
              <a:rPr lang="en-US" sz="1400" dirty="0">
                <a:latin typeface="Bell MT" panose="02020503060305020303" pitchFamily="18" charset="0"/>
              </a:rPr>
              <a:t>.</a:t>
            </a:r>
          </a:p>
        </p:txBody>
      </p:sp>
    </p:spTree>
    <p:extLst>
      <p:ext uri="{BB962C8B-B14F-4D97-AF65-F5344CB8AC3E}">
        <p14:creationId xmlns:p14="http://schemas.microsoft.com/office/powerpoint/2010/main" val="672486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524000" y="1485900"/>
            <a:ext cx="9144000" cy="388620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789975" y="717804"/>
            <a:ext cx="8110728" cy="457200"/>
          </a:xfrm>
        </p:spPr>
        <p:txBody>
          <a:bodyPr/>
          <a:lstStyle/>
          <a:p>
            <a:r>
              <a:rPr lang="en-US" sz="4000" dirty="0"/>
              <a:t>Convolutional neural networks</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type="body" idx="1"/>
          </p:nvPr>
        </p:nvSpPr>
        <p:spPr>
          <a:xfrm>
            <a:off x="2112144" y="2025396"/>
            <a:ext cx="7967711" cy="2807208"/>
          </a:xfrm>
        </p:spPr>
        <p:txBody>
          <a:bodyPr/>
          <a:lstStyle/>
          <a:p>
            <a:pPr>
              <a:lnSpc>
                <a:spcPct val="150000"/>
              </a:lnSpc>
            </a:pPr>
            <a:r>
              <a:rPr lang="en-US" sz="1200" dirty="0">
                <a:latin typeface="Arial" panose="020B0604020202020204" pitchFamily="34" charset="0"/>
                <a:cs typeface="Arial" panose="020B0604020202020204" pitchFamily="34" charset="0"/>
              </a:rPr>
              <a:t>Convolutional Neural Networks (CNNs) are a type of deep learning algorithm commonly used for image and video recognition tasks. CNNs are designed to automatically </a:t>
            </a:r>
            <a:r>
              <a:rPr lang="en-US" sz="1200" b="1" dirty="0">
                <a:latin typeface="Arial" panose="020B0604020202020204" pitchFamily="34" charset="0"/>
                <a:cs typeface="Arial" panose="020B0604020202020204" pitchFamily="34" charset="0"/>
              </a:rPr>
              <a:t>extract relevant features from images </a:t>
            </a:r>
            <a:r>
              <a:rPr lang="en-US" sz="1200" dirty="0">
                <a:latin typeface="Arial" panose="020B0604020202020204" pitchFamily="34" charset="0"/>
                <a:cs typeface="Arial" panose="020B0604020202020204" pitchFamily="34" charset="0"/>
              </a:rPr>
              <a:t>by applying a series of filters, or convolutional layers, to the input data.</a:t>
            </a:r>
          </a:p>
          <a:p>
            <a:pPr>
              <a:lnSpc>
                <a:spcPct val="150000"/>
              </a:lnSpc>
            </a:pPr>
            <a:r>
              <a:rPr lang="en-US" sz="1200" dirty="0">
                <a:latin typeface="Arial" panose="020B0604020202020204" pitchFamily="34" charset="0"/>
                <a:cs typeface="Arial" panose="020B0604020202020204" pitchFamily="34" charset="0"/>
              </a:rPr>
              <a:t>This allows the network to learn increasingly Abstract representations of the data as it progresses through the layers. CNNs have proven to be highly effective in a wide range of applications, including object detection, facial recognition, and medical image analysis. They have also been used to achieve state-of-the-art performance in many benchmark image recognition tasks.</a:t>
            </a:r>
          </a:p>
        </p:txBody>
      </p:sp>
    </p:spTree>
    <p:extLst>
      <p:ext uri="{BB962C8B-B14F-4D97-AF65-F5344CB8AC3E}">
        <p14:creationId xmlns:p14="http://schemas.microsoft.com/office/powerpoint/2010/main" val="2239448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3.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{96C07A2A-48D4-4DF8-8FF8-43E90188CAF0}tf67061901_win32</Template>
  <TotalTime>1232</TotalTime>
  <Words>1826</Words>
  <Application>Microsoft Office PowerPoint</Application>
  <PresentationFormat>Widescreen</PresentationFormat>
  <Paragraphs>76</Paragraphs>
  <Slides>17</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-apple-system</vt:lpstr>
      <vt:lpstr>Arial</vt:lpstr>
      <vt:lpstr>Bahnschrift Light</vt:lpstr>
      <vt:lpstr>Bell MT</vt:lpstr>
      <vt:lpstr>Calibri</vt:lpstr>
      <vt:lpstr>Daytona Condensed Light</vt:lpstr>
      <vt:lpstr>inherit</vt:lpstr>
      <vt:lpstr>Posterama</vt:lpstr>
      <vt:lpstr>Söhne</vt:lpstr>
      <vt:lpstr>Office Theme</vt:lpstr>
      <vt:lpstr>“Detecting bipolar magnetic region in sun using AI/Ml”</vt:lpstr>
      <vt:lpstr>Objective</vt:lpstr>
      <vt:lpstr>Bipolar magnetic Regions</vt:lpstr>
      <vt:lpstr>Causes</vt:lpstr>
      <vt:lpstr>Image segmentation </vt:lpstr>
      <vt:lpstr>BMR as image segmentation</vt:lpstr>
      <vt:lpstr>Bmr as image segmentation</vt:lpstr>
      <vt:lpstr>Transfer learning</vt:lpstr>
      <vt:lpstr>Convolutional neural networks</vt:lpstr>
      <vt:lpstr>Convolutional neural networks (Cnn)</vt:lpstr>
      <vt:lpstr>U networks</vt:lpstr>
      <vt:lpstr>U-networks</vt:lpstr>
      <vt:lpstr>Our model</vt:lpstr>
      <vt:lpstr>Architecture flow</vt:lpstr>
      <vt:lpstr>Final working</vt:lpstr>
      <vt:lpstr>Limitations of our approach</vt:lpstr>
      <vt:lpstr>Final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solar flare productivity of active regions using AI/Ml”</dc:title>
  <dc:creator>yashwardhan sable</dc:creator>
  <cp:lastModifiedBy>yashwardhan sable</cp:lastModifiedBy>
  <cp:revision>14</cp:revision>
  <dcterms:created xsi:type="dcterms:W3CDTF">2023-05-05T07:30:21Z</dcterms:created>
  <dcterms:modified xsi:type="dcterms:W3CDTF">2023-12-27T15:04:44Z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